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69" autoAdjust="0"/>
  </p:normalViewPr>
  <p:slideViewPr>
    <p:cSldViewPr>
      <p:cViewPr varScale="1">
        <p:scale>
          <a:sx n="121" d="100"/>
          <a:sy n="121" d="100"/>
        </p:scale>
        <p:origin x="-46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9E52C-451C-4B1B-BABA-8A3940F5C85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3DBA-D5D9-4342-898E-2F6456E71E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6292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832fd164-5283-46ec-8f51-e11ee46d33f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gDdliyH02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direct-vpz.eu/vijesti/zastita-svjetskih-suma-europska-komisija-pojacala-djelovanje-eu-a/41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kovjesnik.hr/clanak/592/sumarstvo-kao-sredstvo-za-suzbijanje-klimatskih-promjena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oleksis.lzmk.hr/35776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zbornica.com/index.php?option=com_zoo&amp;task=item&amp;item_id=971&amp;Itemid=632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bs/Sredozemna_klim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sume.hr/index.php/en/zastita-od-pozara-briga-je-cijelog-drustv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rcak.srce.hr/index.php?show=clanak&amp;id_clanak_jezik=234952" TargetMode="External"/><Relationship Id="rId4" Type="http://schemas.openxmlformats.org/officeDocument/2006/relationships/hyperlink" Target="http://www.enciklopedija.hr/natuknica.aspx?ID=38258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ernji.hr/lifestyle/listopadne-sume-rastu-i-do-cetiri-puta-brze-nego-prije-200-godina-9989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hr/danas/novac/usred-slavonije-uzgajaju-egzoticno-voce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utarnji.hr/life/znanost/ugrozena-hrana-zbog-klimatskih-promjena-uskoro-bismo-mogli-ostati-bez-nekih-omiljenih-namirnica-kao-sto-su-cokolada-kava-vino-banane-kikiriki/8673569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oatia.eu/article.php?lang=1&amp;id=1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K%C3%B6ppenova_klasifikacija_klim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BsOL9Fafo2w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sh/Tropska_klim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mf.unizg.hr/_download/repository/5_Klime_niskih_geografskih_sirina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irodahrvatske.com/2019/02/26/prasuma-ili-dzungla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kole.hr/veliki-odmor/sirom-svijeta?news_id=7650" TargetMode="External"/><Relationship Id="rId4" Type="http://schemas.openxmlformats.org/officeDocument/2006/relationships/hyperlink" Target="https://www.agroklub.com/sumarstvo/prasume-i-sumski-rezervati-u-hrvatskoj/42065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lobodnadalmacija.hr/novosti/svijet/clanak/id/619933/gore-39pluca-zemlje39-poznati-hrvatski-biolog-otkriva-zasto-ce-pozari-u-amazoni-imati-nesagledive-posljedice-na-cijelu-planetu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5473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>
                <a:hlinkClick r:id="rId3"/>
              </a:rPr>
              <a:t>https://www.e-sfera.hr/dodatni-digitalni-sadrzaji/832fd164-5283-46ec-8f51-e11ee46d33f0/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497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Savannah Life Wild Africa [National Geographic Documentary HD 2017]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r-HR" dirty="0" smtClean="0">
                <a:hlinkClick r:id="rId3"/>
              </a:rPr>
              <a:t>https://www.youtube.com/watch?v=5gDdliyH02E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463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45227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http://www.europedirect-vpz.eu/vijesti/zastita-svjetskih-suma-europska-komisija-pojacala-djelovanje-eu-a/410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https://www.ekovjesnik.hr/clanak/592/sumarstvo-kao-sredstvo-za-suzbijanje-klimatskih-promjena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55245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http://proleksis.lzmk.hr/35776/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https://zbornica.com/index.php?option=com_zoo&amp;task=item&amp;item_id=971&amp;Itemid=632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2236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https://www.wikiwand.com/bs/Sredozemna_klima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1401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https://www.hrsume.hr/index.php/en/zastita-od-pozara-briga-je-cijelog-drustva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http://www.enciklopedija.hr/natuknica.aspx?ID=38258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https://hrcak.srce.hr/index.php?show=clanak&amp;id_clanak_jezik=234952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41453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4572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https://www.vecernji.hr/lifestyle/listopadne-sume-rastu-i-do-cetiri-puta-brze-nego-prije-200-godina-99898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4928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https://net.hr/danas/novac/usred-slavonije-uzgajaju-egzoticno-voce/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https://www.jutarnji.hr/life/znanost/ugrozena-hrana-zbog-klimatskih-promjena-uskoro-bismo-mogli-ostati-bez-nekih-omiljenih-namirnica-kao-sto-su-cokolada-kava-vino-banane-kikiriki/8673569/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9686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https://croatia.eu/article.php?lang=1&amp;id=10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1012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https://hr.wikipedia.org/wiki/K%C3%B6ppenova_klasifikacija_klime</a:t>
            </a:r>
            <a:endParaRPr lang="hr-HR" dirty="0" smtClean="0"/>
          </a:p>
          <a:p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Koppen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-Geiger Climate Classification System - A Quick Guide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r-HR" dirty="0" smtClean="0">
                <a:hlinkClick r:id="rId4"/>
              </a:rPr>
              <a:t>https://www.youtube.com/watch?v=BsOL9Fafo2w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904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https://www.wikiwand.com/sh/Tropska_klima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077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hlinkClick r:id="rId3"/>
              </a:rPr>
              <a:t>https://www.pmf.unizg.hr/_download/repository/5_Klime_niskih_geografskih_sirina.pdf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4859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http://prirodahrvatske.com/2019/02/26/prasuma-ili-dzungla/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https://www.agroklub.com/sumarstvo/prasume-i-sumski-rezervati-u-hrvatskoj/42065/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http://www.skole.hr/veliki-odmor/sirom-svijeta?news_id=7650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74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https://slobodnadalmacija.hr/novosti/svijet/clanak/id/619933/gore-39pluca-zemlje39-poznati-hrvatski-biolog-otkriva-zasto-ce-pozari-u-amazoni-imati-nesagledive-posljedice-na-cijelu-planetu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63217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http://www.enciklopedija.hr/natuknica.aspx?id=54731</a:t>
            </a: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3DBA-D5D9-4342-898E-2F6456E71E92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542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Raznolikost </a:t>
            </a:r>
            <a:r>
              <a:rPr lang="hr-HR" dirty="0"/>
              <a:t>klime na Zemlji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Savanska klima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6902" y="1491630"/>
            <a:ext cx="4050196" cy="311265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674127" y="1662520"/>
            <a:ext cx="1664723" cy="1180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Temperature visoke, razlike do 10°C</a:t>
            </a:r>
            <a:endParaRPr lang="hr-HR" sz="2000" dirty="0"/>
          </a:p>
        </p:txBody>
      </p:sp>
      <p:sp>
        <p:nvSpPr>
          <p:cNvPr id="6" name="Pravokutnik 5"/>
          <p:cNvSpPr/>
          <p:nvPr/>
        </p:nvSpPr>
        <p:spPr>
          <a:xfrm>
            <a:off x="7022077" y="1662519"/>
            <a:ext cx="1664723" cy="1180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Kišni i sušni dio godine</a:t>
            </a:r>
            <a:endParaRPr lang="hr-HR" sz="2000" dirty="0"/>
          </a:p>
        </p:txBody>
      </p:sp>
      <p:sp>
        <p:nvSpPr>
          <p:cNvPr id="7" name="Pravokutnik 6"/>
          <p:cNvSpPr/>
          <p:nvPr/>
        </p:nvSpPr>
        <p:spPr>
          <a:xfrm>
            <a:off x="674125" y="3818242"/>
            <a:ext cx="1664723" cy="10577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Prosječna godišnja količina padalina – 1500 mm</a:t>
            </a:r>
            <a:endParaRPr lang="hr-HR" sz="1600" dirty="0"/>
          </a:p>
        </p:txBody>
      </p:sp>
      <p:pic>
        <p:nvPicPr>
          <p:cNvPr id="8" name="Picture 2" descr="C:\Users\Svjetlana\AppData\Local\Microsoft\Windows\Temporary Internet Files\Content.IE5\DVQQLOO9\MM90017398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075" y="3228431"/>
            <a:ext cx="1928826" cy="1431551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 rot="5400000">
            <a:off x="4334694" y="534245"/>
            <a:ext cx="330595" cy="3312368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47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Savanska klima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109838"/>
          </a:xfrm>
        </p:spPr>
        <p:txBody>
          <a:bodyPr/>
          <a:lstStyle/>
          <a:p>
            <a:r>
              <a:rPr lang="hr-HR" dirty="0" smtClean="0"/>
              <a:t>Savana – biljna zajednica visokih trava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b="2043"/>
          <a:stretch/>
        </p:blipFill>
        <p:spPr>
          <a:xfrm>
            <a:off x="326858" y="2046532"/>
            <a:ext cx="8490283" cy="275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6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Umjereno tople kišne klime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754760" cy="3030985"/>
          </a:xfrm>
        </p:spPr>
        <p:txBody>
          <a:bodyPr>
            <a:normAutofit fontScale="92500"/>
          </a:bodyPr>
          <a:lstStyle/>
          <a:p>
            <a:r>
              <a:rPr lang="hr-HR" dirty="0"/>
              <a:t>N</a:t>
            </a:r>
            <a:r>
              <a:rPr lang="hr-HR" dirty="0" smtClean="0"/>
              <a:t>ajvećim </a:t>
            </a:r>
            <a:r>
              <a:rPr lang="hr-HR" dirty="0"/>
              <a:t>dijelom rasprostranjene u umjerenim toplinskim pojasevima </a:t>
            </a:r>
            <a:endParaRPr lang="hr-HR" dirty="0" smtClean="0"/>
          </a:p>
          <a:p>
            <a:r>
              <a:rPr lang="hr-HR" dirty="0" smtClean="0"/>
              <a:t>Četiri godišnja doba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390594"/>
            <a:ext cx="4519669" cy="3368106"/>
          </a:xfrm>
          <a:prstGeom prst="rect">
            <a:avLst/>
          </a:prstGeom>
        </p:spPr>
      </p:pic>
      <p:sp>
        <p:nvSpPr>
          <p:cNvPr id="6" name="Prostoručno 5"/>
          <p:cNvSpPr/>
          <p:nvPr/>
        </p:nvSpPr>
        <p:spPr>
          <a:xfrm>
            <a:off x="4391025" y="1600200"/>
            <a:ext cx="4457700" cy="904875"/>
          </a:xfrm>
          <a:custGeom>
            <a:avLst/>
            <a:gdLst>
              <a:gd name="connsiteX0" fmla="*/ 285750 w 4457700"/>
              <a:gd name="connsiteY0" fmla="*/ 0 h 904875"/>
              <a:gd name="connsiteX1" fmla="*/ 695325 w 4457700"/>
              <a:gd name="connsiteY1" fmla="*/ 85725 h 904875"/>
              <a:gd name="connsiteX2" fmla="*/ 1590675 w 4457700"/>
              <a:gd name="connsiteY2" fmla="*/ 152400 h 904875"/>
              <a:gd name="connsiteX3" fmla="*/ 2466975 w 4457700"/>
              <a:gd name="connsiteY3" fmla="*/ 171450 h 904875"/>
              <a:gd name="connsiteX4" fmla="*/ 3095625 w 4457700"/>
              <a:gd name="connsiteY4" fmla="*/ 133350 h 904875"/>
              <a:gd name="connsiteX5" fmla="*/ 3524250 w 4457700"/>
              <a:gd name="connsiteY5" fmla="*/ 95250 h 904875"/>
              <a:gd name="connsiteX6" fmla="*/ 3914775 w 4457700"/>
              <a:gd name="connsiteY6" fmla="*/ 57150 h 904875"/>
              <a:gd name="connsiteX7" fmla="*/ 3971925 w 4457700"/>
              <a:gd name="connsiteY7" fmla="*/ 57150 h 904875"/>
              <a:gd name="connsiteX8" fmla="*/ 4229100 w 4457700"/>
              <a:gd name="connsiteY8" fmla="*/ 247650 h 904875"/>
              <a:gd name="connsiteX9" fmla="*/ 4457700 w 4457700"/>
              <a:gd name="connsiteY9" fmla="*/ 457200 h 904875"/>
              <a:gd name="connsiteX10" fmla="*/ 4457700 w 4457700"/>
              <a:gd name="connsiteY10" fmla="*/ 838200 h 904875"/>
              <a:gd name="connsiteX11" fmla="*/ 3933825 w 4457700"/>
              <a:gd name="connsiteY11" fmla="*/ 876300 h 904875"/>
              <a:gd name="connsiteX12" fmla="*/ 2867025 w 4457700"/>
              <a:gd name="connsiteY12" fmla="*/ 904875 h 904875"/>
              <a:gd name="connsiteX13" fmla="*/ 1990725 w 4457700"/>
              <a:gd name="connsiteY13" fmla="*/ 904875 h 904875"/>
              <a:gd name="connsiteX14" fmla="*/ 1257300 w 4457700"/>
              <a:gd name="connsiteY14" fmla="*/ 895350 h 904875"/>
              <a:gd name="connsiteX15" fmla="*/ 561975 w 4457700"/>
              <a:gd name="connsiteY15" fmla="*/ 866775 h 904875"/>
              <a:gd name="connsiteX16" fmla="*/ 85725 w 4457700"/>
              <a:gd name="connsiteY16" fmla="*/ 857250 h 904875"/>
              <a:gd name="connsiteX17" fmla="*/ 9525 w 4457700"/>
              <a:gd name="connsiteY17" fmla="*/ 847725 h 904875"/>
              <a:gd name="connsiteX18" fmla="*/ 0 w 4457700"/>
              <a:gd name="connsiteY18" fmla="*/ 228600 h 904875"/>
              <a:gd name="connsiteX19" fmla="*/ 76200 w 4457700"/>
              <a:gd name="connsiteY19" fmla="*/ 171450 h 904875"/>
              <a:gd name="connsiteX20" fmla="*/ 285750 w 4457700"/>
              <a:gd name="connsiteY20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57700" h="904875">
                <a:moveTo>
                  <a:pt x="285750" y="0"/>
                </a:moveTo>
                <a:lnTo>
                  <a:pt x="695325" y="85725"/>
                </a:lnTo>
                <a:lnTo>
                  <a:pt x="1590675" y="152400"/>
                </a:lnTo>
                <a:lnTo>
                  <a:pt x="2466975" y="171450"/>
                </a:lnTo>
                <a:lnTo>
                  <a:pt x="3095625" y="133350"/>
                </a:lnTo>
                <a:lnTo>
                  <a:pt x="3524250" y="95250"/>
                </a:lnTo>
                <a:lnTo>
                  <a:pt x="3914775" y="57150"/>
                </a:lnTo>
                <a:lnTo>
                  <a:pt x="3971925" y="57150"/>
                </a:lnTo>
                <a:lnTo>
                  <a:pt x="4229100" y="247650"/>
                </a:lnTo>
                <a:lnTo>
                  <a:pt x="4457700" y="457200"/>
                </a:lnTo>
                <a:lnTo>
                  <a:pt x="4457700" y="838200"/>
                </a:lnTo>
                <a:lnTo>
                  <a:pt x="3933825" y="876300"/>
                </a:lnTo>
                <a:lnTo>
                  <a:pt x="2867025" y="904875"/>
                </a:lnTo>
                <a:lnTo>
                  <a:pt x="1990725" y="904875"/>
                </a:lnTo>
                <a:lnTo>
                  <a:pt x="1257300" y="895350"/>
                </a:lnTo>
                <a:lnTo>
                  <a:pt x="561975" y="866775"/>
                </a:lnTo>
                <a:lnTo>
                  <a:pt x="85725" y="857250"/>
                </a:lnTo>
                <a:lnTo>
                  <a:pt x="9525" y="847725"/>
                </a:lnTo>
                <a:lnTo>
                  <a:pt x="0" y="228600"/>
                </a:lnTo>
                <a:lnTo>
                  <a:pt x="76200" y="171450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8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ostoručno 7"/>
          <p:cNvSpPr/>
          <p:nvPr/>
        </p:nvSpPr>
        <p:spPr>
          <a:xfrm>
            <a:off x="4381500" y="3305175"/>
            <a:ext cx="4476750" cy="895350"/>
          </a:xfrm>
          <a:custGeom>
            <a:avLst/>
            <a:gdLst>
              <a:gd name="connsiteX0" fmla="*/ 0 w 4476750"/>
              <a:gd name="connsiteY0" fmla="*/ 57150 h 895350"/>
              <a:gd name="connsiteX1" fmla="*/ 542925 w 4476750"/>
              <a:gd name="connsiteY1" fmla="*/ 28575 h 895350"/>
              <a:gd name="connsiteX2" fmla="*/ 1400175 w 4476750"/>
              <a:gd name="connsiteY2" fmla="*/ 9525 h 895350"/>
              <a:gd name="connsiteX3" fmla="*/ 1504950 w 4476750"/>
              <a:gd name="connsiteY3" fmla="*/ 9525 h 895350"/>
              <a:gd name="connsiteX4" fmla="*/ 2362200 w 4476750"/>
              <a:gd name="connsiteY4" fmla="*/ 0 h 895350"/>
              <a:gd name="connsiteX5" fmla="*/ 3343275 w 4476750"/>
              <a:gd name="connsiteY5" fmla="*/ 19050 h 895350"/>
              <a:gd name="connsiteX6" fmla="*/ 4200525 w 4476750"/>
              <a:gd name="connsiteY6" fmla="*/ 66675 h 895350"/>
              <a:gd name="connsiteX7" fmla="*/ 4429125 w 4476750"/>
              <a:gd name="connsiteY7" fmla="*/ 104775 h 895350"/>
              <a:gd name="connsiteX8" fmla="*/ 4476750 w 4476750"/>
              <a:gd name="connsiteY8" fmla="*/ 123825 h 895350"/>
              <a:gd name="connsiteX9" fmla="*/ 4476750 w 4476750"/>
              <a:gd name="connsiteY9" fmla="*/ 438150 h 895350"/>
              <a:gd name="connsiteX10" fmla="*/ 4295775 w 4476750"/>
              <a:gd name="connsiteY10" fmla="*/ 619125 h 895350"/>
              <a:gd name="connsiteX11" fmla="*/ 4029075 w 4476750"/>
              <a:gd name="connsiteY11" fmla="*/ 819150 h 895350"/>
              <a:gd name="connsiteX12" fmla="*/ 3924300 w 4476750"/>
              <a:gd name="connsiteY12" fmla="*/ 895350 h 895350"/>
              <a:gd name="connsiteX13" fmla="*/ 3676650 w 4476750"/>
              <a:gd name="connsiteY13" fmla="*/ 847725 h 895350"/>
              <a:gd name="connsiteX14" fmla="*/ 3162300 w 4476750"/>
              <a:gd name="connsiteY14" fmla="*/ 781050 h 895350"/>
              <a:gd name="connsiteX15" fmla="*/ 2505075 w 4476750"/>
              <a:gd name="connsiteY15" fmla="*/ 762000 h 895350"/>
              <a:gd name="connsiteX16" fmla="*/ 1895475 w 4476750"/>
              <a:gd name="connsiteY16" fmla="*/ 752475 h 895350"/>
              <a:gd name="connsiteX17" fmla="*/ 1809750 w 4476750"/>
              <a:gd name="connsiteY17" fmla="*/ 752475 h 895350"/>
              <a:gd name="connsiteX18" fmla="*/ 1524000 w 4476750"/>
              <a:gd name="connsiteY18" fmla="*/ 771525 h 895350"/>
              <a:gd name="connsiteX19" fmla="*/ 1009650 w 4476750"/>
              <a:gd name="connsiteY19" fmla="*/ 790575 h 895350"/>
              <a:gd name="connsiteX20" fmla="*/ 561975 w 4476750"/>
              <a:gd name="connsiteY20" fmla="*/ 838200 h 895350"/>
              <a:gd name="connsiteX21" fmla="*/ 295275 w 4476750"/>
              <a:gd name="connsiteY21" fmla="*/ 876300 h 895350"/>
              <a:gd name="connsiteX22" fmla="*/ 9525 w 4476750"/>
              <a:gd name="connsiteY22" fmla="*/ 666750 h 895350"/>
              <a:gd name="connsiteX23" fmla="*/ 0 w 4476750"/>
              <a:gd name="connsiteY23" fmla="*/ 571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76750" h="895350">
                <a:moveTo>
                  <a:pt x="0" y="57150"/>
                </a:moveTo>
                <a:lnTo>
                  <a:pt x="542925" y="28575"/>
                </a:lnTo>
                <a:lnTo>
                  <a:pt x="1400175" y="9525"/>
                </a:lnTo>
                <a:lnTo>
                  <a:pt x="1504950" y="9525"/>
                </a:lnTo>
                <a:lnTo>
                  <a:pt x="2362200" y="0"/>
                </a:lnTo>
                <a:lnTo>
                  <a:pt x="3343275" y="19050"/>
                </a:lnTo>
                <a:lnTo>
                  <a:pt x="4200525" y="66675"/>
                </a:lnTo>
                <a:lnTo>
                  <a:pt x="4429125" y="104775"/>
                </a:lnTo>
                <a:lnTo>
                  <a:pt x="4476750" y="123825"/>
                </a:lnTo>
                <a:lnTo>
                  <a:pt x="4476750" y="438150"/>
                </a:lnTo>
                <a:lnTo>
                  <a:pt x="4295775" y="619125"/>
                </a:lnTo>
                <a:lnTo>
                  <a:pt x="4029075" y="819150"/>
                </a:lnTo>
                <a:lnTo>
                  <a:pt x="3924300" y="895350"/>
                </a:lnTo>
                <a:lnTo>
                  <a:pt x="3676650" y="847725"/>
                </a:lnTo>
                <a:lnTo>
                  <a:pt x="3162300" y="781050"/>
                </a:lnTo>
                <a:lnTo>
                  <a:pt x="2505075" y="762000"/>
                </a:lnTo>
                <a:lnTo>
                  <a:pt x="1895475" y="752475"/>
                </a:lnTo>
                <a:lnTo>
                  <a:pt x="1809750" y="752475"/>
                </a:lnTo>
                <a:lnTo>
                  <a:pt x="1524000" y="771525"/>
                </a:lnTo>
                <a:lnTo>
                  <a:pt x="1009650" y="790575"/>
                </a:lnTo>
                <a:lnTo>
                  <a:pt x="561975" y="838200"/>
                </a:lnTo>
                <a:lnTo>
                  <a:pt x="295275" y="876300"/>
                </a:lnTo>
                <a:lnTo>
                  <a:pt x="9525" y="666750"/>
                </a:lnTo>
                <a:lnTo>
                  <a:pt x="0" y="571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8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672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Umjereno tople kišne klime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Umjerenost – niti prevruće, niti prehladno, niti </a:t>
            </a:r>
            <a:r>
              <a:rPr lang="hr-HR" dirty="0" err="1" smtClean="0"/>
              <a:t>prevlažno</a:t>
            </a:r>
            <a:r>
              <a:rPr lang="hr-HR" dirty="0" smtClean="0"/>
              <a:t>, niti </a:t>
            </a:r>
            <a:r>
              <a:rPr lang="hr-HR" dirty="0" err="1" smtClean="0"/>
              <a:t>presuho</a:t>
            </a:r>
            <a:endParaRPr lang="hr-HR" dirty="0" smtClean="0"/>
          </a:p>
          <a:p>
            <a:r>
              <a:rPr lang="hr-HR" dirty="0" smtClean="0"/>
              <a:t>Padalina ima cijele godine – nema sušnog razdoblja </a:t>
            </a:r>
            <a:r>
              <a:rPr lang="hr-HR" dirty="0" smtClean="0">
                <a:sym typeface="Wingdings" panose="05000000000000000000" pitchFamily="2" charset="2"/>
              </a:rPr>
              <a:t> rast drveća  </a:t>
            </a:r>
            <a:r>
              <a:rPr lang="hr-HR" i="1" dirty="0" smtClean="0">
                <a:sym typeface="Wingdings" panose="05000000000000000000" pitchFamily="2" charset="2"/>
              </a:rPr>
              <a:t>krčenje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Najpovoljnije za život ljudi  većina svjetskog stanovništva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386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Tipovi umjereno </a:t>
            </a:r>
            <a:r>
              <a:rPr lang="hr-HR" dirty="0"/>
              <a:t>tople kišne klime</a:t>
            </a:r>
          </a:p>
        </p:txBody>
      </p:sp>
      <p:pic>
        <p:nvPicPr>
          <p:cNvPr id="5" name="Picture 2" descr="http://vergepermaculture.ca/wp-content/uploads/Forest-Tr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45083"/>
            <a:ext cx="3905277" cy="2928958"/>
          </a:xfrm>
          <a:prstGeom prst="rect">
            <a:avLst/>
          </a:prstGeom>
          <a:noFill/>
        </p:spPr>
      </p:pic>
      <p:pic>
        <p:nvPicPr>
          <p:cNvPr id="6" name="Picture 4" descr="http://os-grohote-solta.skole.hr/upload/os-grohote-solta/images/newsimg/291/Image/IMG_0360-busik%20i%20makija-so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45083"/>
            <a:ext cx="3929090" cy="2946818"/>
          </a:xfrm>
          <a:prstGeom prst="rect">
            <a:avLst/>
          </a:prstGeom>
          <a:noFill/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52683"/>
            <a:ext cx="2456810" cy="196662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2907277" y="1554701"/>
            <a:ext cx="1664723" cy="5107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Sredozemna</a:t>
            </a:r>
            <a:endParaRPr lang="hr-HR" sz="2000" dirty="0"/>
          </a:p>
        </p:txBody>
      </p:sp>
      <p:sp>
        <p:nvSpPr>
          <p:cNvPr id="8" name="Pravokutnik 7"/>
          <p:cNvSpPr/>
          <p:nvPr/>
        </p:nvSpPr>
        <p:spPr>
          <a:xfrm>
            <a:off x="5000628" y="1545083"/>
            <a:ext cx="2026833" cy="7015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Umjereno topla vlažna klima</a:t>
            </a:r>
            <a:endParaRPr lang="hr-HR" sz="20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4085" y="3127608"/>
            <a:ext cx="2878249" cy="20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Sredozemna klima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728" y="1549523"/>
            <a:ext cx="3606543" cy="288696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57200" y="1549522"/>
            <a:ext cx="1664723" cy="7341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Topla, suha i duga ljeta</a:t>
            </a:r>
            <a:endParaRPr lang="hr-HR" sz="2000" dirty="0"/>
          </a:p>
        </p:txBody>
      </p:sp>
      <p:sp>
        <p:nvSpPr>
          <p:cNvPr id="6" name="Pravokutnik 5"/>
          <p:cNvSpPr/>
          <p:nvPr/>
        </p:nvSpPr>
        <p:spPr>
          <a:xfrm>
            <a:off x="6660232" y="3435846"/>
            <a:ext cx="1664723" cy="7341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Blage i kišovite zime</a:t>
            </a:r>
            <a:endParaRPr lang="hr-HR" sz="2000" dirty="0"/>
          </a:p>
        </p:txBody>
      </p:sp>
      <p:sp>
        <p:nvSpPr>
          <p:cNvPr id="7" name="Pravokutnik 6"/>
          <p:cNvSpPr/>
          <p:nvPr/>
        </p:nvSpPr>
        <p:spPr>
          <a:xfrm>
            <a:off x="3870970" y="1851670"/>
            <a:ext cx="1440160" cy="2304256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  <a:ln w="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5311130" y="1840879"/>
            <a:ext cx="773038" cy="2304256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  <a:ln w="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3073294" y="1840879"/>
            <a:ext cx="797675" cy="2304256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  <a:ln w="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57200" y="2701651"/>
            <a:ext cx="1664723" cy="7341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Povremene suše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4801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Sredozemna klima</a:t>
            </a:r>
            <a:endParaRPr lang="hr-HR" dirty="0"/>
          </a:p>
        </p:txBody>
      </p:sp>
      <p:pic>
        <p:nvPicPr>
          <p:cNvPr id="4" name="Picture 2" descr="http://www.ju-priroda.hr/novosti/60-opatijski-hrasto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36" y="2585422"/>
            <a:ext cx="2857488" cy="2146568"/>
          </a:xfrm>
          <a:prstGeom prst="rect">
            <a:avLst/>
          </a:prstGeom>
          <a:noFill/>
        </p:spPr>
      </p:pic>
      <p:pic>
        <p:nvPicPr>
          <p:cNvPr id="5" name="Picture 4" descr="http://www.janjina.croatia1.com/images/Sl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616" y="1476400"/>
            <a:ext cx="2634768" cy="1716066"/>
          </a:xfrm>
          <a:prstGeom prst="rect">
            <a:avLst/>
          </a:prstGeom>
          <a:noFill/>
        </p:spPr>
      </p:pic>
      <p:pic>
        <p:nvPicPr>
          <p:cNvPr id="6" name="Picture 6" descr="http://os-grohote-solta.skole.hr/upload/os-grohote-solta/images/newsimg/291/Image/IMG_0422%20%C4%8Dempres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8822" y="1522798"/>
            <a:ext cx="2833665" cy="2125248"/>
          </a:xfrm>
          <a:prstGeom prst="rect">
            <a:avLst/>
          </a:prstGeom>
          <a:noFill/>
        </p:spPr>
      </p:pic>
      <p:pic>
        <p:nvPicPr>
          <p:cNvPr id="7" name="Picture 8" descr="http://img406.imageshack.us/img406/8981/slika2573wr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419266"/>
            <a:ext cx="2907952" cy="1744772"/>
          </a:xfrm>
          <a:prstGeom prst="rect">
            <a:avLst/>
          </a:prstGeom>
          <a:noFill/>
        </p:spPr>
      </p:pic>
      <p:sp>
        <p:nvSpPr>
          <p:cNvPr id="8" name="Pravokutnik 7"/>
          <p:cNvSpPr/>
          <p:nvPr/>
        </p:nvSpPr>
        <p:spPr>
          <a:xfrm>
            <a:off x="179512" y="1604429"/>
            <a:ext cx="2754554" cy="7341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Vazdazelene sredozemne šume…</a:t>
            </a:r>
            <a:endParaRPr lang="hr-HR" sz="2000" dirty="0"/>
          </a:p>
        </p:txBody>
      </p:sp>
      <p:sp>
        <p:nvSpPr>
          <p:cNvPr id="9" name="Pravokutnik 8"/>
          <p:cNvSpPr/>
          <p:nvPr/>
        </p:nvSpPr>
        <p:spPr>
          <a:xfrm>
            <a:off x="6218377" y="4232534"/>
            <a:ext cx="1521975" cy="7341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>
                <a:sym typeface="Wingdings" panose="05000000000000000000" pitchFamily="2" charset="2"/>
              </a:rPr>
              <a:t>… makija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14549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179512" y="3795886"/>
            <a:ext cx="2131628" cy="8770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Dio padalina može biti snijeg</a:t>
            </a:r>
            <a:endParaRPr lang="hr-HR" sz="20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Umjereno topla vlažna </a:t>
            </a:r>
            <a:r>
              <a:rPr lang="hr-HR" dirty="0" smtClean="0"/>
              <a:t>klima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1140" y="1504578"/>
            <a:ext cx="4521720" cy="3168352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79512" y="1604429"/>
            <a:ext cx="2131628" cy="12553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Padalina ima tijekom cijele godine – nema sušnog razdoblja.</a:t>
            </a:r>
            <a:endParaRPr lang="hr-HR" sz="2000" dirty="0"/>
          </a:p>
        </p:txBody>
      </p:sp>
      <p:pic>
        <p:nvPicPr>
          <p:cNvPr id="6" name="Picture 2" descr="C:\Users\Svjetlana\AppData\Local\Microsoft\Windows\Temporary Internet Files\Content.IE5\DVQQLOO9\MM90017398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512" y="3255194"/>
            <a:ext cx="1593478" cy="1182660"/>
          </a:xfrm>
          <a:prstGeom prst="rect">
            <a:avLst/>
          </a:prstGeom>
          <a:noFill/>
        </p:spPr>
      </p:pic>
      <p:pic>
        <p:nvPicPr>
          <p:cNvPr id="7" name="Picture 2" descr="C:\Users\Svjetlana\AppData\Local\Microsoft\Windows\Temporary Internet Files\Content.IE5\FYPQ27PJ\MM90033678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8079" y="3108980"/>
            <a:ext cx="971822" cy="1475087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6904099" y="1999841"/>
            <a:ext cx="2131628" cy="20120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Udaljavanjem od mora, padalina je sve manje, a sve su veće razlike između zime i ljeta.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17504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Umjereno topla vlažna klima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57606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Listopadne šume </a:t>
            </a:r>
            <a:r>
              <a:rPr lang="hr-HR" dirty="0" smtClean="0">
                <a:sym typeface="Wingdings" panose="05000000000000000000" pitchFamily="2" charset="2"/>
              </a:rPr>
              <a:t> vazdazelene šume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0766" y="2112410"/>
            <a:ext cx="6322467" cy="30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7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7362" y="1483133"/>
            <a:ext cx="4474840" cy="3867894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Kako se naziva grafički prikaz na kojem možemo pratiti klimatske podatke?</a:t>
            </a:r>
          </a:p>
          <a:p>
            <a:r>
              <a:rPr lang="hr-HR" dirty="0" smtClean="0"/>
              <a:t>Kako se na klimatskom dijagramu prikazuje temperatura zraka, a kako mjesečne količine padalina?</a:t>
            </a:r>
          </a:p>
          <a:p>
            <a:r>
              <a:rPr lang="hr-HR" dirty="0" smtClean="0"/>
              <a:t>Na klimatskom dijagramu očitajte količinu padalina i prosječnu mjesečnu temperaturu u prosincu.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87574"/>
            <a:ext cx="3737025" cy="36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7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Rastu li ove kulture u vašem vrtu?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dthdfjdgn</a:t>
            </a:r>
            <a:endParaRPr lang="hr-HR" dirty="0"/>
          </a:p>
        </p:txBody>
      </p:sp>
      <p:pic>
        <p:nvPicPr>
          <p:cNvPr id="10" name="Picture 2" descr="http://www.ronridenour.com/pictures/cuba/Banana-Pla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63637"/>
            <a:ext cx="3429024" cy="2571768"/>
          </a:xfrm>
          <a:prstGeom prst="rect">
            <a:avLst/>
          </a:prstGeom>
          <a:noFill/>
        </p:spPr>
      </p:pic>
      <p:pic>
        <p:nvPicPr>
          <p:cNvPr id="11" name="Picture 4" descr="nech-29022358.jpeg (277×21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1283" y="2312178"/>
            <a:ext cx="3781433" cy="2866792"/>
          </a:xfrm>
          <a:prstGeom prst="rect">
            <a:avLst/>
          </a:prstGeom>
          <a:noFill/>
        </p:spPr>
      </p:pic>
      <p:pic>
        <p:nvPicPr>
          <p:cNvPr id="12" name="Picture 6" descr="rubber.jpg (400×300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563637"/>
            <a:ext cx="3429024" cy="2571768"/>
          </a:xfrm>
          <a:prstGeom prst="rect">
            <a:avLst/>
          </a:prstGeom>
          <a:noFill/>
        </p:spPr>
      </p:pic>
      <p:sp>
        <p:nvSpPr>
          <p:cNvPr id="13" name="Pravokutnik 12"/>
          <p:cNvSpPr/>
          <p:nvPr/>
        </p:nvSpPr>
        <p:spPr>
          <a:xfrm>
            <a:off x="3779912" y="1561883"/>
            <a:ext cx="1664723" cy="750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Zašto ne?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250704" cy="3030985"/>
          </a:xfrm>
        </p:spPr>
        <p:txBody>
          <a:bodyPr/>
          <a:lstStyle/>
          <a:p>
            <a:r>
              <a:rPr lang="hr-HR" dirty="0" smtClean="0"/>
              <a:t>Pomoću priložene karte imenujte pet glavnih vrsta klime na Zemlji.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895524"/>
            <a:ext cx="4928013" cy="367240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644008" y="4155926"/>
            <a:ext cx="792088" cy="360040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5890854" y="4155926"/>
            <a:ext cx="1100390" cy="360040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668344" y="4155926"/>
            <a:ext cx="792088" cy="360040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950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dirty="0" smtClean="0"/>
              <a:t>Uz pomoć priloženog klimatskog dijagrama opišite obilježja prašumske klime.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571" y="1275606"/>
            <a:ext cx="4032448" cy="31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1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94420"/>
            <a:ext cx="822960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Uz koju vrstu klime se vežu prikazana obilježja?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r="50000" b="2043"/>
          <a:stretch/>
        </p:blipFill>
        <p:spPr>
          <a:xfrm>
            <a:off x="326859" y="2046532"/>
            <a:ext cx="4245142" cy="27574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9614" y="1691348"/>
            <a:ext cx="4050196" cy="311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7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Koje vrste klime su najpovoljnije za život ljudi?</a:t>
            </a:r>
          </a:p>
          <a:p>
            <a:r>
              <a:rPr lang="hr-HR" dirty="0" smtClean="0"/>
              <a:t>U kojim toplinskim pojasevima su rasprostranjene umjereno tople kišne klime?</a:t>
            </a:r>
          </a:p>
          <a:p>
            <a:r>
              <a:rPr lang="hr-HR" dirty="0" smtClean="0"/>
              <a:t>Imenujte dva tipa umjereno tople kišne klime.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360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2530624" cy="342302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U kojoj vrsti klime se pojavljuje prikazana vegetacija?</a:t>
            </a:r>
          </a:p>
          <a:p>
            <a:r>
              <a:rPr lang="hr-HR" dirty="0" smtClean="0"/>
              <a:t>Što je makija?</a:t>
            </a:r>
            <a:endParaRPr lang="hr-HR" dirty="0"/>
          </a:p>
        </p:txBody>
      </p:sp>
      <p:pic>
        <p:nvPicPr>
          <p:cNvPr id="4" name="Picture 2" descr="http://www.ju-priroda.hr/novosti/60-opatijski-hrasto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04549"/>
            <a:ext cx="2487894" cy="1868926"/>
          </a:xfrm>
          <a:prstGeom prst="rect">
            <a:avLst/>
          </a:prstGeom>
          <a:noFill/>
        </p:spPr>
      </p:pic>
      <p:pic>
        <p:nvPicPr>
          <p:cNvPr id="5" name="Picture 4" descr="http://www.janjina.croatia1.com/images/Sl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998" y="896126"/>
            <a:ext cx="2634768" cy="1716066"/>
          </a:xfrm>
          <a:prstGeom prst="rect">
            <a:avLst/>
          </a:prstGeom>
          <a:noFill/>
        </p:spPr>
      </p:pic>
      <p:pic>
        <p:nvPicPr>
          <p:cNvPr id="6" name="Picture 6" descr="http://os-grohote-solta.skole.hr/upload/os-grohote-solta/images/newsimg/291/Image/IMG_0422%20%C4%8Dempres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726" y="896126"/>
            <a:ext cx="2833665" cy="2125248"/>
          </a:xfrm>
          <a:prstGeom prst="rect">
            <a:avLst/>
          </a:prstGeom>
          <a:noFill/>
        </p:spPr>
      </p:pic>
      <p:pic>
        <p:nvPicPr>
          <p:cNvPr id="7" name="Picture 8" descr="http://img406.imageshack.us/img406/8981/slika2573w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1439" y="3241888"/>
            <a:ext cx="2907952" cy="1744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48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754760" cy="3030985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U kojem dijelu godine u umjereno toploj vlažnoj klimi ima najviše padalina?</a:t>
            </a:r>
          </a:p>
          <a:p>
            <a:r>
              <a:rPr lang="hr-HR" dirty="0" smtClean="0"/>
              <a:t>U kojem obliku dolaze padaline?</a:t>
            </a:r>
          </a:p>
          <a:p>
            <a:r>
              <a:rPr lang="hr-HR" dirty="0" smtClean="0"/>
              <a:t>Kako se mijenja količina padalina udaljavanjem od mora?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394892"/>
            <a:ext cx="45217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8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4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Klimatski dijagram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dirty="0" smtClean="0"/>
              <a:t>Grafički prikaz na kojem možemo pratiti klimatske podatke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98983"/>
            <a:ext cx="3737025" cy="36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8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802407"/>
            <a:ext cx="3989151" cy="3939902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433239" y="2715766"/>
            <a:ext cx="1664723" cy="1342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Prosječne mjesečne temperature zraka</a:t>
            </a:r>
            <a:endParaRPr lang="hr-HR" sz="2000" dirty="0"/>
          </a:p>
        </p:txBody>
      </p:sp>
      <p:sp>
        <p:nvSpPr>
          <p:cNvPr id="7" name="Pravokutnik 6"/>
          <p:cNvSpPr/>
          <p:nvPr/>
        </p:nvSpPr>
        <p:spPr>
          <a:xfrm>
            <a:off x="7276943" y="2715766"/>
            <a:ext cx="1664723" cy="1342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Mjesečne količine padalina</a:t>
            </a:r>
            <a:endParaRPr lang="hr-HR" sz="2000" dirty="0"/>
          </a:p>
        </p:txBody>
      </p:sp>
      <p:sp>
        <p:nvSpPr>
          <p:cNvPr id="11" name="Prostoručno 10"/>
          <p:cNvSpPr/>
          <p:nvPr/>
        </p:nvSpPr>
        <p:spPr>
          <a:xfrm>
            <a:off x="3154680" y="1348740"/>
            <a:ext cx="3093720" cy="2750820"/>
          </a:xfrm>
          <a:custGeom>
            <a:avLst/>
            <a:gdLst>
              <a:gd name="connsiteX0" fmla="*/ 0 w 3093720"/>
              <a:gd name="connsiteY0" fmla="*/ 2750820 h 2750820"/>
              <a:gd name="connsiteX1" fmla="*/ 7620 w 3093720"/>
              <a:gd name="connsiteY1" fmla="*/ 1203960 h 2750820"/>
              <a:gd name="connsiteX2" fmla="*/ 259080 w 3093720"/>
              <a:gd name="connsiteY2" fmla="*/ 1203960 h 2750820"/>
              <a:gd name="connsiteX3" fmla="*/ 266700 w 3093720"/>
              <a:gd name="connsiteY3" fmla="*/ 1036320 h 2750820"/>
              <a:gd name="connsiteX4" fmla="*/ 510540 w 3093720"/>
              <a:gd name="connsiteY4" fmla="*/ 1036320 h 2750820"/>
              <a:gd name="connsiteX5" fmla="*/ 518160 w 3093720"/>
              <a:gd name="connsiteY5" fmla="*/ 1303020 h 2750820"/>
              <a:gd name="connsiteX6" fmla="*/ 769620 w 3093720"/>
              <a:gd name="connsiteY6" fmla="*/ 1303020 h 2750820"/>
              <a:gd name="connsiteX7" fmla="*/ 777240 w 3093720"/>
              <a:gd name="connsiteY7" fmla="*/ 1013460 h 2750820"/>
              <a:gd name="connsiteX8" fmla="*/ 1028700 w 3093720"/>
              <a:gd name="connsiteY8" fmla="*/ 1013460 h 2750820"/>
              <a:gd name="connsiteX9" fmla="*/ 1043940 w 3093720"/>
              <a:gd name="connsiteY9" fmla="*/ 944880 h 2750820"/>
              <a:gd name="connsiteX10" fmla="*/ 1303020 w 3093720"/>
              <a:gd name="connsiteY10" fmla="*/ 952500 h 2750820"/>
              <a:gd name="connsiteX11" fmla="*/ 1272540 w 3093720"/>
              <a:gd name="connsiteY11" fmla="*/ 0 h 2750820"/>
              <a:gd name="connsiteX12" fmla="*/ 1546860 w 3093720"/>
              <a:gd name="connsiteY12" fmla="*/ 15240 h 2750820"/>
              <a:gd name="connsiteX13" fmla="*/ 1546860 w 3093720"/>
              <a:gd name="connsiteY13" fmla="*/ 1059180 h 2750820"/>
              <a:gd name="connsiteX14" fmla="*/ 1813560 w 3093720"/>
              <a:gd name="connsiteY14" fmla="*/ 1051560 h 2750820"/>
              <a:gd name="connsiteX15" fmla="*/ 1813560 w 3093720"/>
              <a:gd name="connsiteY15" fmla="*/ 975360 h 2750820"/>
              <a:gd name="connsiteX16" fmla="*/ 2072640 w 3093720"/>
              <a:gd name="connsiteY16" fmla="*/ 975360 h 2750820"/>
              <a:gd name="connsiteX17" fmla="*/ 2072640 w 3093720"/>
              <a:gd name="connsiteY17" fmla="*/ 1127760 h 2750820"/>
              <a:gd name="connsiteX18" fmla="*/ 2324100 w 3093720"/>
              <a:gd name="connsiteY18" fmla="*/ 1127760 h 2750820"/>
              <a:gd name="connsiteX19" fmla="*/ 2331720 w 3093720"/>
              <a:gd name="connsiteY19" fmla="*/ 563880 h 2750820"/>
              <a:gd name="connsiteX20" fmla="*/ 2567940 w 3093720"/>
              <a:gd name="connsiteY20" fmla="*/ 548640 h 2750820"/>
              <a:gd name="connsiteX21" fmla="*/ 2583180 w 3093720"/>
              <a:gd name="connsiteY21" fmla="*/ 495300 h 2750820"/>
              <a:gd name="connsiteX22" fmla="*/ 2842260 w 3093720"/>
              <a:gd name="connsiteY22" fmla="*/ 495300 h 2750820"/>
              <a:gd name="connsiteX23" fmla="*/ 2849880 w 3093720"/>
              <a:gd name="connsiteY23" fmla="*/ 914400 h 2750820"/>
              <a:gd name="connsiteX24" fmla="*/ 3093720 w 3093720"/>
              <a:gd name="connsiteY24" fmla="*/ 914400 h 2750820"/>
              <a:gd name="connsiteX25" fmla="*/ 3086100 w 3093720"/>
              <a:gd name="connsiteY25" fmla="*/ 2750820 h 2750820"/>
              <a:gd name="connsiteX26" fmla="*/ 0 w 3093720"/>
              <a:gd name="connsiteY26" fmla="*/ 2750820 h 27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93720" h="2750820">
                <a:moveTo>
                  <a:pt x="0" y="2750820"/>
                </a:moveTo>
                <a:lnTo>
                  <a:pt x="7620" y="1203960"/>
                </a:lnTo>
                <a:lnTo>
                  <a:pt x="259080" y="1203960"/>
                </a:lnTo>
                <a:lnTo>
                  <a:pt x="266700" y="1036320"/>
                </a:lnTo>
                <a:lnTo>
                  <a:pt x="510540" y="1036320"/>
                </a:lnTo>
                <a:lnTo>
                  <a:pt x="518160" y="1303020"/>
                </a:lnTo>
                <a:lnTo>
                  <a:pt x="769620" y="1303020"/>
                </a:lnTo>
                <a:lnTo>
                  <a:pt x="777240" y="1013460"/>
                </a:lnTo>
                <a:lnTo>
                  <a:pt x="1028700" y="1013460"/>
                </a:lnTo>
                <a:lnTo>
                  <a:pt x="1043940" y="944880"/>
                </a:lnTo>
                <a:lnTo>
                  <a:pt x="1303020" y="952500"/>
                </a:lnTo>
                <a:lnTo>
                  <a:pt x="1272540" y="0"/>
                </a:lnTo>
                <a:lnTo>
                  <a:pt x="1546860" y="15240"/>
                </a:lnTo>
                <a:lnTo>
                  <a:pt x="1546860" y="1059180"/>
                </a:lnTo>
                <a:lnTo>
                  <a:pt x="1813560" y="1051560"/>
                </a:lnTo>
                <a:lnTo>
                  <a:pt x="1813560" y="975360"/>
                </a:lnTo>
                <a:lnTo>
                  <a:pt x="2072640" y="975360"/>
                </a:lnTo>
                <a:lnTo>
                  <a:pt x="2072640" y="1127760"/>
                </a:lnTo>
                <a:lnTo>
                  <a:pt x="2324100" y="1127760"/>
                </a:lnTo>
                <a:lnTo>
                  <a:pt x="2331720" y="563880"/>
                </a:lnTo>
                <a:lnTo>
                  <a:pt x="2567940" y="548640"/>
                </a:lnTo>
                <a:lnTo>
                  <a:pt x="2583180" y="495300"/>
                </a:lnTo>
                <a:lnTo>
                  <a:pt x="2842260" y="495300"/>
                </a:lnTo>
                <a:lnTo>
                  <a:pt x="2849880" y="914400"/>
                </a:lnTo>
                <a:lnTo>
                  <a:pt x="3093720" y="914400"/>
                </a:lnTo>
                <a:lnTo>
                  <a:pt x="3086100" y="2750820"/>
                </a:lnTo>
                <a:lnTo>
                  <a:pt x="0" y="27508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78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ostoručno 9"/>
          <p:cNvSpPr/>
          <p:nvPr/>
        </p:nvSpPr>
        <p:spPr>
          <a:xfrm>
            <a:off x="3086100" y="1912615"/>
            <a:ext cx="3040466" cy="2308865"/>
          </a:xfrm>
          <a:custGeom>
            <a:avLst/>
            <a:gdLst>
              <a:gd name="connsiteX0" fmla="*/ 0 w 3040466"/>
              <a:gd name="connsiteY0" fmla="*/ 2293625 h 2308865"/>
              <a:gd name="connsiteX1" fmla="*/ 38100 w 3040466"/>
              <a:gd name="connsiteY1" fmla="*/ 2301245 h 2308865"/>
              <a:gd name="connsiteX2" fmla="*/ 60960 w 3040466"/>
              <a:gd name="connsiteY2" fmla="*/ 2308865 h 2308865"/>
              <a:gd name="connsiteX3" fmla="*/ 114300 w 3040466"/>
              <a:gd name="connsiteY3" fmla="*/ 2301245 h 2308865"/>
              <a:gd name="connsiteX4" fmla="*/ 198120 w 3040466"/>
              <a:gd name="connsiteY4" fmla="*/ 2293625 h 2308865"/>
              <a:gd name="connsiteX5" fmla="*/ 213360 w 3040466"/>
              <a:gd name="connsiteY5" fmla="*/ 2270765 h 2308865"/>
              <a:gd name="connsiteX6" fmla="*/ 243840 w 3040466"/>
              <a:gd name="connsiteY6" fmla="*/ 2263145 h 2308865"/>
              <a:gd name="connsiteX7" fmla="*/ 289560 w 3040466"/>
              <a:gd name="connsiteY7" fmla="*/ 2240285 h 2308865"/>
              <a:gd name="connsiteX8" fmla="*/ 350520 w 3040466"/>
              <a:gd name="connsiteY8" fmla="*/ 2186945 h 2308865"/>
              <a:gd name="connsiteX9" fmla="*/ 373380 w 3040466"/>
              <a:gd name="connsiteY9" fmla="*/ 2179325 h 2308865"/>
              <a:gd name="connsiteX10" fmla="*/ 419100 w 3040466"/>
              <a:gd name="connsiteY10" fmla="*/ 2148845 h 2308865"/>
              <a:gd name="connsiteX11" fmla="*/ 441960 w 3040466"/>
              <a:gd name="connsiteY11" fmla="*/ 2133605 h 2308865"/>
              <a:gd name="connsiteX12" fmla="*/ 464820 w 3040466"/>
              <a:gd name="connsiteY12" fmla="*/ 2118365 h 2308865"/>
              <a:gd name="connsiteX13" fmla="*/ 480060 w 3040466"/>
              <a:gd name="connsiteY13" fmla="*/ 2072645 h 2308865"/>
              <a:gd name="connsiteX14" fmla="*/ 487680 w 3040466"/>
              <a:gd name="connsiteY14" fmla="*/ 2049785 h 2308865"/>
              <a:gd name="connsiteX15" fmla="*/ 510540 w 3040466"/>
              <a:gd name="connsiteY15" fmla="*/ 2034545 h 2308865"/>
              <a:gd name="connsiteX16" fmla="*/ 525780 w 3040466"/>
              <a:gd name="connsiteY16" fmla="*/ 1988825 h 2308865"/>
              <a:gd name="connsiteX17" fmla="*/ 533400 w 3040466"/>
              <a:gd name="connsiteY17" fmla="*/ 1950725 h 2308865"/>
              <a:gd name="connsiteX18" fmla="*/ 556260 w 3040466"/>
              <a:gd name="connsiteY18" fmla="*/ 1935485 h 2308865"/>
              <a:gd name="connsiteX19" fmla="*/ 571500 w 3040466"/>
              <a:gd name="connsiteY19" fmla="*/ 1912625 h 2308865"/>
              <a:gd name="connsiteX20" fmla="*/ 579120 w 3040466"/>
              <a:gd name="connsiteY20" fmla="*/ 1889765 h 2308865"/>
              <a:gd name="connsiteX21" fmla="*/ 609600 w 3040466"/>
              <a:gd name="connsiteY21" fmla="*/ 1844045 h 2308865"/>
              <a:gd name="connsiteX22" fmla="*/ 624840 w 3040466"/>
              <a:gd name="connsiteY22" fmla="*/ 1798325 h 2308865"/>
              <a:gd name="connsiteX23" fmla="*/ 640080 w 3040466"/>
              <a:gd name="connsiteY23" fmla="*/ 1775465 h 2308865"/>
              <a:gd name="connsiteX24" fmla="*/ 678180 w 3040466"/>
              <a:gd name="connsiteY24" fmla="*/ 1706885 h 2308865"/>
              <a:gd name="connsiteX25" fmla="*/ 693420 w 3040466"/>
              <a:gd name="connsiteY25" fmla="*/ 1661165 h 2308865"/>
              <a:gd name="connsiteX26" fmla="*/ 723900 w 3040466"/>
              <a:gd name="connsiteY26" fmla="*/ 1615445 h 2308865"/>
              <a:gd name="connsiteX27" fmla="*/ 739140 w 3040466"/>
              <a:gd name="connsiteY27" fmla="*/ 1592585 h 2308865"/>
              <a:gd name="connsiteX28" fmla="*/ 762000 w 3040466"/>
              <a:gd name="connsiteY28" fmla="*/ 1546865 h 2308865"/>
              <a:gd name="connsiteX29" fmla="*/ 784860 w 3040466"/>
              <a:gd name="connsiteY29" fmla="*/ 1455425 h 2308865"/>
              <a:gd name="connsiteX30" fmla="*/ 800100 w 3040466"/>
              <a:gd name="connsiteY30" fmla="*/ 1432565 h 2308865"/>
              <a:gd name="connsiteX31" fmla="*/ 807720 w 3040466"/>
              <a:gd name="connsiteY31" fmla="*/ 1409705 h 2308865"/>
              <a:gd name="connsiteX32" fmla="*/ 830580 w 3040466"/>
              <a:gd name="connsiteY32" fmla="*/ 1394465 h 2308865"/>
              <a:gd name="connsiteX33" fmla="*/ 861060 w 3040466"/>
              <a:gd name="connsiteY33" fmla="*/ 1356365 h 2308865"/>
              <a:gd name="connsiteX34" fmla="*/ 868680 w 3040466"/>
              <a:gd name="connsiteY34" fmla="*/ 1333505 h 2308865"/>
              <a:gd name="connsiteX35" fmla="*/ 883920 w 3040466"/>
              <a:gd name="connsiteY35" fmla="*/ 1310645 h 2308865"/>
              <a:gd name="connsiteX36" fmla="*/ 899160 w 3040466"/>
              <a:gd name="connsiteY36" fmla="*/ 1264925 h 2308865"/>
              <a:gd name="connsiteX37" fmla="*/ 906780 w 3040466"/>
              <a:gd name="connsiteY37" fmla="*/ 1242065 h 2308865"/>
              <a:gd name="connsiteX38" fmla="*/ 922020 w 3040466"/>
              <a:gd name="connsiteY38" fmla="*/ 1188725 h 2308865"/>
              <a:gd name="connsiteX39" fmla="*/ 952500 w 3040466"/>
              <a:gd name="connsiteY39" fmla="*/ 1143005 h 2308865"/>
              <a:gd name="connsiteX40" fmla="*/ 967740 w 3040466"/>
              <a:gd name="connsiteY40" fmla="*/ 1120145 h 2308865"/>
              <a:gd name="connsiteX41" fmla="*/ 982980 w 3040466"/>
              <a:gd name="connsiteY41" fmla="*/ 1097285 h 2308865"/>
              <a:gd name="connsiteX42" fmla="*/ 998220 w 3040466"/>
              <a:gd name="connsiteY42" fmla="*/ 1051565 h 2308865"/>
              <a:gd name="connsiteX43" fmla="*/ 1005840 w 3040466"/>
              <a:gd name="connsiteY43" fmla="*/ 1028705 h 2308865"/>
              <a:gd name="connsiteX44" fmla="*/ 1021080 w 3040466"/>
              <a:gd name="connsiteY44" fmla="*/ 975365 h 2308865"/>
              <a:gd name="connsiteX45" fmla="*/ 1051560 w 3040466"/>
              <a:gd name="connsiteY45" fmla="*/ 929645 h 2308865"/>
              <a:gd name="connsiteX46" fmla="*/ 1082040 w 3040466"/>
              <a:gd name="connsiteY46" fmla="*/ 861065 h 2308865"/>
              <a:gd name="connsiteX47" fmla="*/ 1089660 w 3040466"/>
              <a:gd name="connsiteY47" fmla="*/ 838205 h 2308865"/>
              <a:gd name="connsiteX48" fmla="*/ 1104900 w 3040466"/>
              <a:gd name="connsiteY48" fmla="*/ 815345 h 2308865"/>
              <a:gd name="connsiteX49" fmla="*/ 1120140 w 3040466"/>
              <a:gd name="connsiteY49" fmla="*/ 769625 h 2308865"/>
              <a:gd name="connsiteX50" fmla="*/ 1127760 w 3040466"/>
              <a:gd name="connsiteY50" fmla="*/ 746765 h 2308865"/>
              <a:gd name="connsiteX51" fmla="*/ 1150620 w 3040466"/>
              <a:gd name="connsiteY51" fmla="*/ 731525 h 2308865"/>
              <a:gd name="connsiteX52" fmla="*/ 1173480 w 3040466"/>
              <a:gd name="connsiteY52" fmla="*/ 662945 h 2308865"/>
              <a:gd name="connsiteX53" fmla="*/ 1181100 w 3040466"/>
              <a:gd name="connsiteY53" fmla="*/ 640085 h 2308865"/>
              <a:gd name="connsiteX54" fmla="*/ 1211580 w 3040466"/>
              <a:gd name="connsiteY54" fmla="*/ 594365 h 2308865"/>
              <a:gd name="connsiteX55" fmla="*/ 1226820 w 3040466"/>
              <a:gd name="connsiteY55" fmla="*/ 571505 h 2308865"/>
              <a:gd name="connsiteX56" fmla="*/ 1249680 w 3040466"/>
              <a:gd name="connsiteY56" fmla="*/ 525785 h 2308865"/>
              <a:gd name="connsiteX57" fmla="*/ 1257300 w 3040466"/>
              <a:gd name="connsiteY57" fmla="*/ 502925 h 2308865"/>
              <a:gd name="connsiteX58" fmla="*/ 1272540 w 3040466"/>
              <a:gd name="connsiteY58" fmla="*/ 480065 h 2308865"/>
              <a:gd name="connsiteX59" fmla="*/ 1318260 w 3040466"/>
              <a:gd name="connsiteY59" fmla="*/ 449585 h 2308865"/>
              <a:gd name="connsiteX60" fmla="*/ 1348740 w 3040466"/>
              <a:gd name="connsiteY60" fmla="*/ 403865 h 2308865"/>
              <a:gd name="connsiteX61" fmla="*/ 1363980 w 3040466"/>
              <a:gd name="connsiteY61" fmla="*/ 381005 h 2308865"/>
              <a:gd name="connsiteX62" fmla="*/ 1402080 w 3040466"/>
              <a:gd name="connsiteY62" fmla="*/ 320045 h 2308865"/>
              <a:gd name="connsiteX63" fmla="*/ 1440180 w 3040466"/>
              <a:gd name="connsiteY63" fmla="*/ 274325 h 2308865"/>
              <a:gd name="connsiteX64" fmla="*/ 1455420 w 3040466"/>
              <a:gd name="connsiteY64" fmla="*/ 251465 h 2308865"/>
              <a:gd name="connsiteX65" fmla="*/ 1501140 w 3040466"/>
              <a:gd name="connsiteY65" fmla="*/ 220985 h 2308865"/>
              <a:gd name="connsiteX66" fmla="*/ 1524000 w 3040466"/>
              <a:gd name="connsiteY66" fmla="*/ 205745 h 2308865"/>
              <a:gd name="connsiteX67" fmla="*/ 1562100 w 3040466"/>
              <a:gd name="connsiteY67" fmla="*/ 167645 h 2308865"/>
              <a:gd name="connsiteX68" fmla="*/ 1592580 w 3040466"/>
              <a:gd name="connsiteY68" fmla="*/ 99065 h 2308865"/>
              <a:gd name="connsiteX69" fmla="*/ 1607820 w 3040466"/>
              <a:gd name="connsiteY69" fmla="*/ 76205 h 2308865"/>
              <a:gd name="connsiteX70" fmla="*/ 1653540 w 3040466"/>
              <a:gd name="connsiteY70" fmla="*/ 53345 h 2308865"/>
              <a:gd name="connsiteX71" fmla="*/ 1699260 w 3040466"/>
              <a:gd name="connsiteY71" fmla="*/ 30485 h 2308865"/>
              <a:gd name="connsiteX72" fmla="*/ 1714500 w 3040466"/>
              <a:gd name="connsiteY72" fmla="*/ 7625 h 2308865"/>
              <a:gd name="connsiteX73" fmla="*/ 1775460 w 3040466"/>
              <a:gd name="connsiteY73" fmla="*/ 7625 h 2308865"/>
              <a:gd name="connsiteX74" fmla="*/ 1821180 w 3040466"/>
              <a:gd name="connsiteY74" fmla="*/ 22865 h 2308865"/>
              <a:gd name="connsiteX75" fmla="*/ 1889760 w 3040466"/>
              <a:gd name="connsiteY75" fmla="*/ 60965 h 2308865"/>
              <a:gd name="connsiteX76" fmla="*/ 1958340 w 3040466"/>
              <a:gd name="connsiteY76" fmla="*/ 91445 h 2308865"/>
              <a:gd name="connsiteX77" fmla="*/ 1981200 w 3040466"/>
              <a:gd name="connsiteY77" fmla="*/ 99065 h 2308865"/>
              <a:gd name="connsiteX78" fmla="*/ 2026920 w 3040466"/>
              <a:gd name="connsiteY78" fmla="*/ 121925 h 2308865"/>
              <a:gd name="connsiteX79" fmla="*/ 2034540 w 3040466"/>
              <a:gd name="connsiteY79" fmla="*/ 144785 h 2308865"/>
              <a:gd name="connsiteX80" fmla="*/ 2080260 w 3040466"/>
              <a:gd name="connsiteY80" fmla="*/ 213365 h 2308865"/>
              <a:gd name="connsiteX81" fmla="*/ 2110740 w 3040466"/>
              <a:gd name="connsiteY81" fmla="*/ 259085 h 2308865"/>
              <a:gd name="connsiteX82" fmla="*/ 2125980 w 3040466"/>
              <a:gd name="connsiteY82" fmla="*/ 281945 h 2308865"/>
              <a:gd name="connsiteX83" fmla="*/ 2133600 w 3040466"/>
              <a:gd name="connsiteY83" fmla="*/ 304805 h 2308865"/>
              <a:gd name="connsiteX84" fmla="*/ 2156460 w 3040466"/>
              <a:gd name="connsiteY84" fmla="*/ 327665 h 2308865"/>
              <a:gd name="connsiteX85" fmla="*/ 2171700 w 3040466"/>
              <a:gd name="connsiteY85" fmla="*/ 350525 h 2308865"/>
              <a:gd name="connsiteX86" fmla="*/ 2194560 w 3040466"/>
              <a:gd name="connsiteY86" fmla="*/ 373385 h 2308865"/>
              <a:gd name="connsiteX87" fmla="*/ 2217420 w 3040466"/>
              <a:gd name="connsiteY87" fmla="*/ 419105 h 2308865"/>
              <a:gd name="connsiteX88" fmla="*/ 2247900 w 3040466"/>
              <a:gd name="connsiteY88" fmla="*/ 464825 h 2308865"/>
              <a:gd name="connsiteX89" fmla="*/ 2263140 w 3040466"/>
              <a:gd name="connsiteY89" fmla="*/ 487685 h 2308865"/>
              <a:gd name="connsiteX90" fmla="*/ 2278380 w 3040466"/>
              <a:gd name="connsiteY90" fmla="*/ 541025 h 2308865"/>
              <a:gd name="connsiteX91" fmla="*/ 2308860 w 3040466"/>
              <a:gd name="connsiteY91" fmla="*/ 586745 h 2308865"/>
              <a:gd name="connsiteX92" fmla="*/ 2324100 w 3040466"/>
              <a:gd name="connsiteY92" fmla="*/ 609605 h 2308865"/>
              <a:gd name="connsiteX93" fmla="*/ 2346960 w 3040466"/>
              <a:gd name="connsiteY93" fmla="*/ 624845 h 2308865"/>
              <a:gd name="connsiteX94" fmla="*/ 2369820 w 3040466"/>
              <a:gd name="connsiteY94" fmla="*/ 678185 h 2308865"/>
              <a:gd name="connsiteX95" fmla="*/ 2385060 w 3040466"/>
              <a:gd name="connsiteY95" fmla="*/ 723905 h 2308865"/>
              <a:gd name="connsiteX96" fmla="*/ 2400300 w 3040466"/>
              <a:gd name="connsiteY96" fmla="*/ 746765 h 2308865"/>
              <a:gd name="connsiteX97" fmla="*/ 2423160 w 3040466"/>
              <a:gd name="connsiteY97" fmla="*/ 838205 h 2308865"/>
              <a:gd name="connsiteX98" fmla="*/ 2446020 w 3040466"/>
              <a:gd name="connsiteY98" fmla="*/ 883925 h 2308865"/>
              <a:gd name="connsiteX99" fmla="*/ 2453640 w 3040466"/>
              <a:gd name="connsiteY99" fmla="*/ 906785 h 2308865"/>
              <a:gd name="connsiteX100" fmla="*/ 2468880 w 3040466"/>
              <a:gd name="connsiteY100" fmla="*/ 929645 h 2308865"/>
              <a:gd name="connsiteX101" fmla="*/ 2484120 w 3040466"/>
              <a:gd name="connsiteY101" fmla="*/ 975365 h 2308865"/>
              <a:gd name="connsiteX102" fmla="*/ 2491740 w 3040466"/>
              <a:gd name="connsiteY102" fmla="*/ 1005845 h 2308865"/>
              <a:gd name="connsiteX103" fmla="*/ 2522220 w 3040466"/>
              <a:gd name="connsiteY103" fmla="*/ 1051565 h 2308865"/>
              <a:gd name="connsiteX104" fmla="*/ 2537460 w 3040466"/>
              <a:gd name="connsiteY104" fmla="*/ 1074425 h 2308865"/>
              <a:gd name="connsiteX105" fmla="*/ 2560320 w 3040466"/>
              <a:gd name="connsiteY105" fmla="*/ 1120145 h 2308865"/>
              <a:gd name="connsiteX106" fmla="*/ 2567940 w 3040466"/>
              <a:gd name="connsiteY106" fmla="*/ 1143005 h 2308865"/>
              <a:gd name="connsiteX107" fmla="*/ 2575560 w 3040466"/>
              <a:gd name="connsiteY107" fmla="*/ 1173485 h 2308865"/>
              <a:gd name="connsiteX108" fmla="*/ 2606040 w 3040466"/>
              <a:gd name="connsiteY108" fmla="*/ 1219205 h 2308865"/>
              <a:gd name="connsiteX109" fmla="*/ 2621280 w 3040466"/>
              <a:gd name="connsiteY109" fmla="*/ 1242065 h 2308865"/>
              <a:gd name="connsiteX110" fmla="*/ 2651760 w 3040466"/>
              <a:gd name="connsiteY110" fmla="*/ 1310645 h 2308865"/>
              <a:gd name="connsiteX111" fmla="*/ 2674620 w 3040466"/>
              <a:gd name="connsiteY111" fmla="*/ 1417325 h 2308865"/>
              <a:gd name="connsiteX112" fmla="*/ 2682240 w 3040466"/>
              <a:gd name="connsiteY112" fmla="*/ 1440185 h 2308865"/>
              <a:gd name="connsiteX113" fmla="*/ 2712720 w 3040466"/>
              <a:gd name="connsiteY113" fmla="*/ 1485905 h 2308865"/>
              <a:gd name="connsiteX114" fmla="*/ 2727960 w 3040466"/>
              <a:gd name="connsiteY114" fmla="*/ 1531625 h 2308865"/>
              <a:gd name="connsiteX115" fmla="*/ 2743200 w 3040466"/>
              <a:gd name="connsiteY115" fmla="*/ 1554485 h 2308865"/>
              <a:gd name="connsiteX116" fmla="*/ 2781300 w 3040466"/>
              <a:gd name="connsiteY116" fmla="*/ 1623065 h 2308865"/>
              <a:gd name="connsiteX117" fmla="*/ 2811780 w 3040466"/>
              <a:gd name="connsiteY117" fmla="*/ 1668785 h 2308865"/>
              <a:gd name="connsiteX118" fmla="*/ 2819400 w 3040466"/>
              <a:gd name="connsiteY118" fmla="*/ 1691645 h 2308865"/>
              <a:gd name="connsiteX119" fmla="*/ 2834640 w 3040466"/>
              <a:gd name="connsiteY119" fmla="*/ 1714505 h 2308865"/>
              <a:gd name="connsiteX120" fmla="*/ 2842260 w 3040466"/>
              <a:gd name="connsiteY120" fmla="*/ 1737365 h 2308865"/>
              <a:gd name="connsiteX121" fmla="*/ 2872740 w 3040466"/>
              <a:gd name="connsiteY121" fmla="*/ 1783085 h 2308865"/>
              <a:gd name="connsiteX122" fmla="*/ 2887980 w 3040466"/>
              <a:gd name="connsiteY122" fmla="*/ 1813565 h 2308865"/>
              <a:gd name="connsiteX123" fmla="*/ 2918460 w 3040466"/>
              <a:gd name="connsiteY123" fmla="*/ 1859285 h 2308865"/>
              <a:gd name="connsiteX124" fmla="*/ 2948940 w 3040466"/>
              <a:gd name="connsiteY124" fmla="*/ 1920245 h 2308865"/>
              <a:gd name="connsiteX125" fmla="*/ 2956560 w 3040466"/>
              <a:gd name="connsiteY125" fmla="*/ 1943105 h 2308865"/>
              <a:gd name="connsiteX126" fmla="*/ 3002280 w 3040466"/>
              <a:gd name="connsiteY126" fmla="*/ 1981205 h 2308865"/>
              <a:gd name="connsiteX127" fmla="*/ 3025140 w 3040466"/>
              <a:gd name="connsiteY127" fmla="*/ 2026925 h 2308865"/>
              <a:gd name="connsiteX128" fmla="*/ 3040380 w 3040466"/>
              <a:gd name="connsiteY128" fmla="*/ 2049785 h 2308865"/>
              <a:gd name="connsiteX129" fmla="*/ 3032760 w 3040466"/>
              <a:gd name="connsiteY129" fmla="*/ 2057405 h 230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0466" h="2308865">
                <a:moveTo>
                  <a:pt x="0" y="2293625"/>
                </a:moveTo>
                <a:cubicBezTo>
                  <a:pt x="12700" y="2296165"/>
                  <a:pt x="25535" y="2298104"/>
                  <a:pt x="38100" y="2301245"/>
                </a:cubicBezTo>
                <a:cubicBezTo>
                  <a:pt x="45892" y="2303193"/>
                  <a:pt x="52928" y="2308865"/>
                  <a:pt x="60960" y="2308865"/>
                </a:cubicBezTo>
                <a:cubicBezTo>
                  <a:pt x="78921" y="2308865"/>
                  <a:pt x="96449" y="2303228"/>
                  <a:pt x="114300" y="2301245"/>
                </a:cubicBezTo>
                <a:cubicBezTo>
                  <a:pt x="142184" y="2298147"/>
                  <a:pt x="170180" y="2296165"/>
                  <a:pt x="198120" y="2293625"/>
                </a:cubicBezTo>
                <a:cubicBezTo>
                  <a:pt x="203200" y="2286005"/>
                  <a:pt x="205740" y="2275845"/>
                  <a:pt x="213360" y="2270765"/>
                </a:cubicBezTo>
                <a:cubicBezTo>
                  <a:pt x="222074" y="2264956"/>
                  <a:pt x="233770" y="2266022"/>
                  <a:pt x="243840" y="2263145"/>
                </a:cubicBezTo>
                <a:cubicBezTo>
                  <a:pt x="271445" y="2255258"/>
                  <a:pt x="264513" y="2256983"/>
                  <a:pt x="289560" y="2240285"/>
                </a:cubicBezTo>
                <a:cubicBezTo>
                  <a:pt x="307340" y="2213615"/>
                  <a:pt x="312420" y="2199645"/>
                  <a:pt x="350520" y="2186945"/>
                </a:cubicBezTo>
                <a:cubicBezTo>
                  <a:pt x="358140" y="2184405"/>
                  <a:pt x="366359" y="2183226"/>
                  <a:pt x="373380" y="2179325"/>
                </a:cubicBezTo>
                <a:cubicBezTo>
                  <a:pt x="389391" y="2170430"/>
                  <a:pt x="403860" y="2159005"/>
                  <a:pt x="419100" y="2148845"/>
                </a:cubicBezTo>
                <a:lnTo>
                  <a:pt x="441960" y="2133605"/>
                </a:lnTo>
                <a:lnTo>
                  <a:pt x="464820" y="2118365"/>
                </a:lnTo>
                <a:lnTo>
                  <a:pt x="480060" y="2072645"/>
                </a:lnTo>
                <a:cubicBezTo>
                  <a:pt x="482600" y="2065025"/>
                  <a:pt x="480997" y="2054240"/>
                  <a:pt x="487680" y="2049785"/>
                </a:cubicBezTo>
                <a:lnTo>
                  <a:pt x="510540" y="2034545"/>
                </a:lnTo>
                <a:cubicBezTo>
                  <a:pt x="515620" y="2019305"/>
                  <a:pt x="522630" y="2004577"/>
                  <a:pt x="525780" y="1988825"/>
                </a:cubicBezTo>
                <a:cubicBezTo>
                  <a:pt x="528320" y="1976125"/>
                  <a:pt x="526974" y="1961970"/>
                  <a:pt x="533400" y="1950725"/>
                </a:cubicBezTo>
                <a:cubicBezTo>
                  <a:pt x="537944" y="1942774"/>
                  <a:pt x="548640" y="1940565"/>
                  <a:pt x="556260" y="1935485"/>
                </a:cubicBezTo>
                <a:cubicBezTo>
                  <a:pt x="561340" y="1927865"/>
                  <a:pt x="567404" y="1920816"/>
                  <a:pt x="571500" y="1912625"/>
                </a:cubicBezTo>
                <a:cubicBezTo>
                  <a:pt x="575092" y="1905441"/>
                  <a:pt x="575219" y="1896786"/>
                  <a:pt x="579120" y="1889765"/>
                </a:cubicBezTo>
                <a:cubicBezTo>
                  <a:pt x="588015" y="1873754"/>
                  <a:pt x="603808" y="1861421"/>
                  <a:pt x="609600" y="1844045"/>
                </a:cubicBezTo>
                <a:cubicBezTo>
                  <a:pt x="614680" y="1828805"/>
                  <a:pt x="615929" y="1811691"/>
                  <a:pt x="624840" y="1798325"/>
                </a:cubicBezTo>
                <a:cubicBezTo>
                  <a:pt x="629920" y="1790705"/>
                  <a:pt x="636361" y="1783834"/>
                  <a:pt x="640080" y="1775465"/>
                </a:cubicBezTo>
                <a:cubicBezTo>
                  <a:pt x="669916" y="1708333"/>
                  <a:pt x="636455" y="1748610"/>
                  <a:pt x="678180" y="1706885"/>
                </a:cubicBezTo>
                <a:cubicBezTo>
                  <a:pt x="683260" y="1691645"/>
                  <a:pt x="684509" y="1674531"/>
                  <a:pt x="693420" y="1661165"/>
                </a:cubicBezTo>
                <a:lnTo>
                  <a:pt x="723900" y="1615445"/>
                </a:lnTo>
                <a:cubicBezTo>
                  <a:pt x="728980" y="1607825"/>
                  <a:pt x="736244" y="1601273"/>
                  <a:pt x="739140" y="1592585"/>
                </a:cubicBezTo>
                <a:cubicBezTo>
                  <a:pt x="749656" y="1561037"/>
                  <a:pt x="742305" y="1576408"/>
                  <a:pt x="762000" y="1546865"/>
                </a:cubicBezTo>
                <a:cubicBezTo>
                  <a:pt x="765809" y="1524012"/>
                  <a:pt x="771443" y="1475551"/>
                  <a:pt x="784860" y="1455425"/>
                </a:cubicBezTo>
                <a:cubicBezTo>
                  <a:pt x="789940" y="1447805"/>
                  <a:pt x="796004" y="1440756"/>
                  <a:pt x="800100" y="1432565"/>
                </a:cubicBezTo>
                <a:cubicBezTo>
                  <a:pt x="803692" y="1425381"/>
                  <a:pt x="802702" y="1415977"/>
                  <a:pt x="807720" y="1409705"/>
                </a:cubicBezTo>
                <a:cubicBezTo>
                  <a:pt x="813441" y="1402554"/>
                  <a:pt x="822960" y="1399545"/>
                  <a:pt x="830580" y="1394465"/>
                </a:cubicBezTo>
                <a:cubicBezTo>
                  <a:pt x="849733" y="1337006"/>
                  <a:pt x="821669" y="1405604"/>
                  <a:pt x="861060" y="1356365"/>
                </a:cubicBezTo>
                <a:cubicBezTo>
                  <a:pt x="866078" y="1350093"/>
                  <a:pt x="865088" y="1340689"/>
                  <a:pt x="868680" y="1333505"/>
                </a:cubicBezTo>
                <a:cubicBezTo>
                  <a:pt x="872776" y="1325314"/>
                  <a:pt x="880201" y="1319014"/>
                  <a:pt x="883920" y="1310645"/>
                </a:cubicBezTo>
                <a:cubicBezTo>
                  <a:pt x="890444" y="1295965"/>
                  <a:pt x="894080" y="1280165"/>
                  <a:pt x="899160" y="1264925"/>
                </a:cubicBezTo>
                <a:cubicBezTo>
                  <a:pt x="901700" y="1257305"/>
                  <a:pt x="904832" y="1249857"/>
                  <a:pt x="906780" y="1242065"/>
                </a:cubicBezTo>
                <a:cubicBezTo>
                  <a:pt x="908574" y="1234891"/>
                  <a:pt x="917051" y="1197669"/>
                  <a:pt x="922020" y="1188725"/>
                </a:cubicBezTo>
                <a:cubicBezTo>
                  <a:pt x="930915" y="1172714"/>
                  <a:pt x="942340" y="1158245"/>
                  <a:pt x="952500" y="1143005"/>
                </a:cubicBezTo>
                <a:lnTo>
                  <a:pt x="967740" y="1120145"/>
                </a:lnTo>
                <a:cubicBezTo>
                  <a:pt x="972820" y="1112525"/>
                  <a:pt x="980084" y="1105973"/>
                  <a:pt x="982980" y="1097285"/>
                </a:cubicBezTo>
                <a:lnTo>
                  <a:pt x="998220" y="1051565"/>
                </a:lnTo>
                <a:cubicBezTo>
                  <a:pt x="1000760" y="1043945"/>
                  <a:pt x="1003892" y="1036497"/>
                  <a:pt x="1005840" y="1028705"/>
                </a:cubicBezTo>
                <a:cubicBezTo>
                  <a:pt x="1007634" y="1021531"/>
                  <a:pt x="1016111" y="984309"/>
                  <a:pt x="1021080" y="975365"/>
                </a:cubicBezTo>
                <a:cubicBezTo>
                  <a:pt x="1029975" y="959354"/>
                  <a:pt x="1045768" y="947021"/>
                  <a:pt x="1051560" y="929645"/>
                </a:cubicBezTo>
                <a:cubicBezTo>
                  <a:pt x="1090878" y="811692"/>
                  <a:pt x="1045814" y="933518"/>
                  <a:pt x="1082040" y="861065"/>
                </a:cubicBezTo>
                <a:cubicBezTo>
                  <a:pt x="1085632" y="853881"/>
                  <a:pt x="1086068" y="845389"/>
                  <a:pt x="1089660" y="838205"/>
                </a:cubicBezTo>
                <a:cubicBezTo>
                  <a:pt x="1093756" y="830014"/>
                  <a:pt x="1101181" y="823714"/>
                  <a:pt x="1104900" y="815345"/>
                </a:cubicBezTo>
                <a:cubicBezTo>
                  <a:pt x="1111424" y="800665"/>
                  <a:pt x="1115060" y="784865"/>
                  <a:pt x="1120140" y="769625"/>
                </a:cubicBezTo>
                <a:cubicBezTo>
                  <a:pt x="1122680" y="762005"/>
                  <a:pt x="1121077" y="751220"/>
                  <a:pt x="1127760" y="746765"/>
                </a:cubicBezTo>
                <a:lnTo>
                  <a:pt x="1150620" y="731525"/>
                </a:lnTo>
                <a:lnTo>
                  <a:pt x="1173480" y="662945"/>
                </a:lnTo>
                <a:cubicBezTo>
                  <a:pt x="1176020" y="655325"/>
                  <a:pt x="1176645" y="646768"/>
                  <a:pt x="1181100" y="640085"/>
                </a:cubicBezTo>
                <a:lnTo>
                  <a:pt x="1211580" y="594365"/>
                </a:lnTo>
                <a:cubicBezTo>
                  <a:pt x="1216660" y="586745"/>
                  <a:pt x="1223924" y="580193"/>
                  <a:pt x="1226820" y="571505"/>
                </a:cubicBezTo>
                <a:cubicBezTo>
                  <a:pt x="1245973" y="514046"/>
                  <a:pt x="1220137" y="584871"/>
                  <a:pt x="1249680" y="525785"/>
                </a:cubicBezTo>
                <a:cubicBezTo>
                  <a:pt x="1253272" y="518601"/>
                  <a:pt x="1253708" y="510109"/>
                  <a:pt x="1257300" y="502925"/>
                </a:cubicBezTo>
                <a:cubicBezTo>
                  <a:pt x="1261396" y="494734"/>
                  <a:pt x="1265648" y="486096"/>
                  <a:pt x="1272540" y="480065"/>
                </a:cubicBezTo>
                <a:cubicBezTo>
                  <a:pt x="1286324" y="468004"/>
                  <a:pt x="1318260" y="449585"/>
                  <a:pt x="1318260" y="449585"/>
                </a:cubicBezTo>
                <a:lnTo>
                  <a:pt x="1348740" y="403865"/>
                </a:lnTo>
                <a:cubicBezTo>
                  <a:pt x="1353820" y="396245"/>
                  <a:pt x="1361084" y="389693"/>
                  <a:pt x="1363980" y="381005"/>
                </a:cubicBezTo>
                <a:cubicBezTo>
                  <a:pt x="1382116" y="326597"/>
                  <a:pt x="1365854" y="344196"/>
                  <a:pt x="1402080" y="320045"/>
                </a:cubicBezTo>
                <a:cubicBezTo>
                  <a:pt x="1439918" y="263288"/>
                  <a:pt x="1391287" y="332997"/>
                  <a:pt x="1440180" y="274325"/>
                </a:cubicBezTo>
                <a:cubicBezTo>
                  <a:pt x="1446043" y="267290"/>
                  <a:pt x="1448528" y="257496"/>
                  <a:pt x="1455420" y="251465"/>
                </a:cubicBezTo>
                <a:cubicBezTo>
                  <a:pt x="1469204" y="239404"/>
                  <a:pt x="1485900" y="231145"/>
                  <a:pt x="1501140" y="220985"/>
                </a:cubicBezTo>
                <a:lnTo>
                  <a:pt x="1524000" y="205745"/>
                </a:lnTo>
                <a:cubicBezTo>
                  <a:pt x="1564640" y="144785"/>
                  <a:pt x="1511300" y="218445"/>
                  <a:pt x="1562100" y="167645"/>
                </a:cubicBezTo>
                <a:cubicBezTo>
                  <a:pt x="1593117" y="136628"/>
                  <a:pt x="1562399" y="144336"/>
                  <a:pt x="1592580" y="99065"/>
                </a:cubicBezTo>
                <a:cubicBezTo>
                  <a:pt x="1597660" y="91445"/>
                  <a:pt x="1601344" y="82681"/>
                  <a:pt x="1607820" y="76205"/>
                </a:cubicBezTo>
                <a:cubicBezTo>
                  <a:pt x="1629658" y="54367"/>
                  <a:pt x="1628750" y="65740"/>
                  <a:pt x="1653540" y="53345"/>
                </a:cubicBezTo>
                <a:cubicBezTo>
                  <a:pt x="1712626" y="23802"/>
                  <a:pt x="1641801" y="49638"/>
                  <a:pt x="1699260" y="30485"/>
                </a:cubicBezTo>
                <a:cubicBezTo>
                  <a:pt x="1704340" y="22865"/>
                  <a:pt x="1707349" y="13346"/>
                  <a:pt x="1714500" y="7625"/>
                </a:cubicBezTo>
                <a:cubicBezTo>
                  <a:pt x="1732424" y="-6714"/>
                  <a:pt x="1757255" y="2660"/>
                  <a:pt x="1775460" y="7625"/>
                </a:cubicBezTo>
                <a:cubicBezTo>
                  <a:pt x="1790958" y="11852"/>
                  <a:pt x="1821180" y="22865"/>
                  <a:pt x="1821180" y="22865"/>
                </a:cubicBezTo>
                <a:cubicBezTo>
                  <a:pt x="1892927" y="94612"/>
                  <a:pt x="1777873" y="-13626"/>
                  <a:pt x="1889760" y="60965"/>
                </a:cubicBezTo>
                <a:cubicBezTo>
                  <a:pt x="1925986" y="85116"/>
                  <a:pt x="1903932" y="73309"/>
                  <a:pt x="1958340" y="91445"/>
                </a:cubicBezTo>
                <a:cubicBezTo>
                  <a:pt x="1965960" y="93985"/>
                  <a:pt x="1974517" y="94610"/>
                  <a:pt x="1981200" y="99065"/>
                </a:cubicBezTo>
                <a:cubicBezTo>
                  <a:pt x="2010743" y="118760"/>
                  <a:pt x="1995372" y="111409"/>
                  <a:pt x="2026920" y="121925"/>
                </a:cubicBezTo>
                <a:cubicBezTo>
                  <a:pt x="2029460" y="129545"/>
                  <a:pt x="2030639" y="137764"/>
                  <a:pt x="2034540" y="144785"/>
                </a:cubicBezTo>
                <a:lnTo>
                  <a:pt x="2080260" y="213365"/>
                </a:lnTo>
                <a:lnTo>
                  <a:pt x="2110740" y="259085"/>
                </a:lnTo>
                <a:cubicBezTo>
                  <a:pt x="2115820" y="266705"/>
                  <a:pt x="2123084" y="273257"/>
                  <a:pt x="2125980" y="281945"/>
                </a:cubicBezTo>
                <a:cubicBezTo>
                  <a:pt x="2128520" y="289565"/>
                  <a:pt x="2129145" y="298122"/>
                  <a:pt x="2133600" y="304805"/>
                </a:cubicBezTo>
                <a:cubicBezTo>
                  <a:pt x="2139578" y="313771"/>
                  <a:pt x="2149561" y="319386"/>
                  <a:pt x="2156460" y="327665"/>
                </a:cubicBezTo>
                <a:cubicBezTo>
                  <a:pt x="2162323" y="334700"/>
                  <a:pt x="2165837" y="343490"/>
                  <a:pt x="2171700" y="350525"/>
                </a:cubicBezTo>
                <a:cubicBezTo>
                  <a:pt x="2178599" y="358804"/>
                  <a:pt x="2187661" y="365106"/>
                  <a:pt x="2194560" y="373385"/>
                </a:cubicBezTo>
                <a:cubicBezTo>
                  <a:pt x="2228388" y="413979"/>
                  <a:pt x="2194509" y="377865"/>
                  <a:pt x="2217420" y="419105"/>
                </a:cubicBezTo>
                <a:cubicBezTo>
                  <a:pt x="2226315" y="435116"/>
                  <a:pt x="2237740" y="449585"/>
                  <a:pt x="2247900" y="464825"/>
                </a:cubicBezTo>
                <a:lnTo>
                  <a:pt x="2263140" y="487685"/>
                </a:lnTo>
                <a:cubicBezTo>
                  <a:pt x="2264934" y="494859"/>
                  <a:pt x="2273411" y="532081"/>
                  <a:pt x="2278380" y="541025"/>
                </a:cubicBezTo>
                <a:cubicBezTo>
                  <a:pt x="2287275" y="557036"/>
                  <a:pt x="2298700" y="571505"/>
                  <a:pt x="2308860" y="586745"/>
                </a:cubicBezTo>
                <a:cubicBezTo>
                  <a:pt x="2313940" y="594365"/>
                  <a:pt x="2316480" y="604525"/>
                  <a:pt x="2324100" y="609605"/>
                </a:cubicBezTo>
                <a:lnTo>
                  <a:pt x="2346960" y="624845"/>
                </a:lnTo>
                <a:cubicBezTo>
                  <a:pt x="2367117" y="705474"/>
                  <a:pt x="2339750" y="610527"/>
                  <a:pt x="2369820" y="678185"/>
                </a:cubicBezTo>
                <a:cubicBezTo>
                  <a:pt x="2376344" y="692865"/>
                  <a:pt x="2376149" y="710539"/>
                  <a:pt x="2385060" y="723905"/>
                </a:cubicBezTo>
                <a:cubicBezTo>
                  <a:pt x="2390140" y="731525"/>
                  <a:pt x="2396581" y="738396"/>
                  <a:pt x="2400300" y="746765"/>
                </a:cubicBezTo>
                <a:cubicBezTo>
                  <a:pt x="2420830" y="792957"/>
                  <a:pt x="2412511" y="790282"/>
                  <a:pt x="2423160" y="838205"/>
                </a:cubicBezTo>
                <a:cubicBezTo>
                  <a:pt x="2430821" y="872681"/>
                  <a:pt x="2429580" y="851044"/>
                  <a:pt x="2446020" y="883925"/>
                </a:cubicBezTo>
                <a:cubicBezTo>
                  <a:pt x="2449612" y="891109"/>
                  <a:pt x="2450048" y="899601"/>
                  <a:pt x="2453640" y="906785"/>
                </a:cubicBezTo>
                <a:cubicBezTo>
                  <a:pt x="2457736" y="914976"/>
                  <a:pt x="2465161" y="921276"/>
                  <a:pt x="2468880" y="929645"/>
                </a:cubicBezTo>
                <a:cubicBezTo>
                  <a:pt x="2475404" y="944325"/>
                  <a:pt x="2480224" y="959780"/>
                  <a:pt x="2484120" y="975365"/>
                </a:cubicBezTo>
                <a:cubicBezTo>
                  <a:pt x="2486660" y="985525"/>
                  <a:pt x="2487056" y="996478"/>
                  <a:pt x="2491740" y="1005845"/>
                </a:cubicBezTo>
                <a:cubicBezTo>
                  <a:pt x="2499931" y="1022228"/>
                  <a:pt x="2512060" y="1036325"/>
                  <a:pt x="2522220" y="1051565"/>
                </a:cubicBezTo>
                <a:cubicBezTo>
                  <a:pt x="2527300" y="1059185"/>
                  <a:pt x="2534564" y="1065737"/>
                  <a:pt x="2537460" y="1074425"/>
                </a:cubicBezTo>
                <a:cubicBezTo>
                  <a:pt x="2556613" y="1131884"/>
                  <a:pt x="2530777" y="1061059"/>
                  <a:pt x="2560320" y="1120145"/>
                </a:cubicBezTo>
                <a:cubicBezTo>
                  <a:pt x="2563912" y="1127329"/>
                  <a:pt x="2565733" y="1135282"/>
                  <a:pt x="2567940" y="1143005"/>
                </a:cubicBezTo>
                <a:cubicBezTo>
                  <a:pt x="2570817" y="1153075"/>
                  <a:pt x="2570876" y="1164118"/>
                  <a:pt x="2575560" y="1173485"/>
                </a:cubicBezTo>
                <a:cubicBezTo>
                  <a:pt x="2583751" y="1189868"/>
                  <a:pt x="2595880" y="1203965"/>
                  <a:pt x="2606040" y="1219205"/>
                </a:cubicBezTo>
                <a:cubicBezTo>
                  <a:pt x="2611120" y="1226825"/>
                  <a:pt x="2618384" y="1233377"/>
                  <a:pt x="2621280" y="1242065"/>
                </a:cubicBezTo>
                <a:cubicBezTo>
                  <a:pt x="2639416" y="1296473"/>
                  <a:pt x="2627609" y="1274419"/>
                  <a:pt x="2651760" y="1310645"/>
                </a:cubicBezTo>
                <a:cubicBezTo>
                  <a:pt x="2657592" y="1339804"/>
                  <a:pt x="2665352" y="1384886"/>
                  <a:pt x="2674620" y="1417325"/>
                </a:cubicBezTo>
                <a:cubicBezTo>
                  <a:pt x="2676827" y="1425048"/>
                  <a:pt x="2678339" y="1433164"/>
                  <a:pt x="2682240" y="1440185"/>
                </a:cubicBezTo>
                <a:cubicBezTo>
                  <a:pt x="2691135" y="1456196"/>
                  <a:pt x="2706928" y="1468529"/>
                  <a:pt x="2712720" y="1485905"/>
                </a:cubicBezTo>
                <a:cubicBezTo>
                  <a:pt x="2717800" y="1501145"/>
                  <a:pt x="2719049" y="1518259"/>
                  <a:pt x="2727960" y="1531625"/>
                </a:cubicBezTo>
                <a:cubicBezTo>
                  <a:pt x="2733040" y="1539245"/>
                  <a:pt x="2739481" y="1546116"/>
                  <a:pt x="2743200" y="1554485"/>
                </a:cubicBezTo>
                <a:cubicBezTo>
                  <a:pt x="2773036" y="1621617"/>
                  <a:pt x="2739575" y="1581340"/>
                  <a:pt x="2781300" y="1623065"/>
                </a:cubicBezTo>
                <a:cubicBezTo>
                  <a:pt x="2799418" y="1677420"/>
                  <a:pt x="2773727" y="1611706"/>
                  <a:pt x="2811780" y="1668785"/>
                </a:cubicBezTo>
                <a:cubicBezTo>
                  <a:pt x="2816235" y="1675468"/>
                  <a:pt x="2815808" y="1684461"/>
                  <a:pt x="2819400" y="1691645"/>
                </a:cubicBezTo>
                <a:cubicBezTo>
                  <a:pt x="2823496" y="1699836"/>
                  <a:pt x="2830544" y="1706314"/>
                  <a:pt x="2834640" y="1714505"/>
                </a:cubicBezTo>
                <a:cubicBezTo>
                  <a:pt x="2838232" y="1721689"/>
                  <a:pt x="2838359" y="1730344"/>
                  <a:pt x="2842260" y="1737365"/>
                </a:cubicBezTo>
                <a:cubicBezTo>
                  <a:pt x="2851155" y="1753376"/>
                  <a:pt x="2864549" y="1766702"/>
                  <a:pt x="2872740" y="1783085"/>
                </a:cubicBezTo>
                <a:cubicBezTo>
                  <a:pt x="2877820" y="1793245"/>
                  <a:pt x="2882136" y="1803825"/>
                  <a:pt x="2887980" y="1813565"/>
                </a:cubicBezTo>
                <a:cubicBezTo>
                  <a:pt x="2897404" y="1829271"/>
                  <a:pt x="2912668" y="1841909"/>
                  <a:pt x="2918460" y="1859285"/>
                </a:cubicBezTo>
                <a:cubicBezTo>
                  <a:pt x="2935643" y="1910834"/>
                  <a:pt x="2912950" y="1848265"/>
                  <a:pt x="2948940" y="1920245"/>
                </a:cubicBezTo>
                <a:cubicBezTo>
                  <a:pt x="2952532" y="1927429"/>
                  <a:pt x="2952105" y="1936422"/>
                  <a:pt x="2956560" y="1943105"/>
                </a:cubicBezTo>
                <a:cubicBezTo>
                  <a:pt x="2968294" y="1960706"/>
                  <a:pt x="2985412" y="1969960"/>
                  <a:pt x="3002280" y="1981205"/>
                </a:cubicBezTo>
                <a:cubicBezTo>
                  <a:pt x="3045956" y="2046719"/>
                  <a:pt x="2993592" y="1963829"/>
                  <a:pt x="3025140" y="2026925"/>
                </a:cubicBezTo>
                <a:cubicBezTo>
                  <a:pt x="3029236" y="2035116"/>
                  <a:pt x="3038159" y="2040900"/>
                  <a:pt x="3040380" y="2049785"/>
                </a:cubicBezTo>
                <a:cubicBezTo>
                  <a:pt x="3041251" y="2053270"/>
                  <a:pt x="3035300" y="2054865"/>
                  <a:pt x="3032760" y="2057405"/>
                </a:cubicBezTo>
              </a:path>
            </a:pathLst>
          </a:custGeom>
          <a:noFill/>
          <a:ln w="38100" cmpd="sng">
            <a:solidFill>
              <a:srgbClr val="FF0000">
                <a:alpha val="64000"/>
              </a:srgb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2699792" y="840075"/>
            <a:ext cx="454888" cy="3902233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413771" y="1068297"/>
            <a:ext cx="1664723" cy="1180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Temperatura se izražava u °C.</a:t>
            </a:r>
            <a:endParaRPr lang="hr-HR" sz="2000" dirty="0"/>
          </a:p>
        </p:txBody>
      </p:sp>
      <p:sp>
        <p:nvSpPr>
          <p:cNvPr id="14" name="Pravokutnik 13"/>
          <p:cNvSpPr/>
          <p:nvPr/>
        </p:nvSpPr>
        <p:spPr>
          <a:xfrm>
            <a:off x="6248400" y="864791"/>
            <a:ext cx="454888" cy="3356689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7287659" y="816960"/>
            <a:ext cx="1664723" cy="16827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Količina padalina izražava se u </a:t>
            </a:r>
            <a:r>
              <a:rPr lang="hr-HR" sz="2000" b="1" dirty="0" smtClean="0"/>
              <a:t>mm</a:t>
            </a:r>
            <a:r>
              <a:rPr lang="hr-HR" sz="2000" dirty="0" smtClean="0"/>
              <a:t>. </a:t>
            </a:r>
          </a:p>
          <a:p>
            <a:pPr algn="ctr"/>
            <a:r>
              <a:rPr lang="hr-HR" sz="2000" dirty="0" smtClean="0"/>
              <a:t>1 mm = 1 litra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13244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/>
              <a:t>Klimatski razredi i biljna područja na Zemlji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538736" cy="3195063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Pet glavnih vrsta klima (klimatskih razreda)</a:t>
            </a:r>
          </a:p>
          <a:p>
            <a:pPr>
              <a:buFontTx/>
              <a:buChar char="-"/>
            </a:pPr>
            <a:r>
              <a:rPr lang="hr-HR" dirty="0" smtClean="0"/>
              <a:t>Tropske kišne</a:t>
            </a:r>
          </a:p>
          <a:p>
            <a:pPr>
              <a:buFontTx/>
              <a:buChar char="-"/>
            </a:pPr>
            <a:r>
              <a:rPr lang="hr-HR" dirty="0" smtClean="0"/>
              <a:t>Suhe</a:t>
            </a:r>
          </a:p>
          <a:p>
            <a:pPr>
              <a:buFontTx/>
              <a:buChar char="-"/>
            </a:pPr>
            <a:r>
              <a:rPr lang="hr-HR" dirty="0" smtClean="0"/>
              <a:t>Umjereno toplo kišne </a:t>
            </a:r>
          </a:p>
          <a:p>
            <a:pPr>
              <a:buFontTx/>
              <a:buChar char="-"/>
            </a:pPr>
            <a:r>
              <a:rPr lang="hr-HR" dirty="0" smtClean="0"/>
              <a:t>Snježno-šumske</a:t>
            </a:r>
          </a:p>
          <a:p>
            <a:pPr>
              <a:buFontTx/>
              <a:buChar char="-"/>
            </a:pPr>
            <a:r>
              <a:rPr lang="hr-HR" dirty="0"/>
              <a:t>S</a:t>
            </a:r>
            <a:r>
              <a:rPr lang="hr-HR" dirty="0" smtClean="0"/>
              <a:t>nježne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7131" y="1390594"/>
            <a:ext cx="4519669" cy="33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6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Tropske kišne klime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754760" cy="3030985"/>
          </a:xfrm>
        </p:spPr>
        <p:txBody>
          <a:bodyPr/>
          <a:lstStyle/>
          <a:p>
            <a:r>
              <a:rPr lang="hr-HR" dirty="0" smtClean="0"/>
              <a:t>Podudaraju se sa žarkim toplinskim pojasom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390594"/>
            <a:ext cx="4519669" cy="3368106"/>
          </a:xfrm>
          <a:prstGeom prst="rect">
            <a:avLst/>
          </a:prstGeom>
        </p:spPr>
      </p:pic>
      <p:sp>
        <p:nvSpPr>
          <p:cNvPr id="5" name="Prostoručno 4"/>
          <p:cNvSpPr/>
          <p:nvPr/>
        </p:nvSpPr>
        <p:spPr>
          <a:xfrm>
            <a:off x="4384834" y="2428875"/>
            <a:ext cx="4486275" cy="1000125"/>
          </a:xfrm>
          <a:custGeom>
            <a:avLst/>
            <a:gdLst>
              <a:gd name="connsiteX0" fmla="*/ 0 w 4486275"/>
              <a:gd name="connsiteY0" fmla="*/ 0 h 1000125"/>
              <a:gd name="connsiteX1" fmla="*/ 304800 w 4486275"/>
              <a:gd name="connsiteY1" fmla="*/ 38100 h 1000125"/>
              <a:gd name="connsiteX2" fmla="*/ 1123950 w 4486275"/>
              <a:gd name="connsiteY2" fmla="*/ 57150 h 1000125"/>
              <a:gd name="connsiteX3" fmla="*/ 2181225 w 4486275"/>
              <a:gd name="connsiteY3" fmla="*/ 85725 h 1000125"/>
              <a:gd name="connsiteX4" fmla="*/ 3105150 w 4486275"/>
              <a:gd name="connsiteY4" fmla="*/ 66675 h 1000125"/>
              <a:gd name="connsiteX5" fmla="*/ 3590925 w 4486275"/>
              <a:gd name="connsiteY5" fmla="*/ 66675 h 1000125"/>
              <a:gd name="connsiteX6" fmla="*/ 4000500 w 4486275"/>
              <a:gd name="connsiteY6" fmla="*/ 47625 h 1000125"/>
              <a:gd name="connsiteX7" fmla="*/ 4343400 w 4486275"/>
              <a:gd name="connsiteY7" fmla="*/ 38100 h 1000125"/>
              <a:gd name="connsiteX8" fmla="*/ 4467225 w 4486275"/>
              <a:gd name="connsiteY8" fmla="*/ 38100 h 1000125"/>
              <a:gd name="connsiteX9" fmla="*/ 4486275 w 4486275"/>
              <a:gd name="connsiteY9" fmla="*/ 1000125 h 1000125"/>
              <a:gd name="connsiteX10" fmla="*/ 4305300 w 4486275"/>
              <a:gd name="connsiteY10" fmla="*/ 952500 h 1000125"/>
              <a:gd name="connsiteX11" fmla="*/ 3676650 w 4486275"/>
              <a:gd name="connsiteY11" fmla="*/ 904875 h 1000125"/>
              <a:gd name="connsiteX12" fmla="*/ 2724150 w 4486275"/>
              <a:gd name="connsiteY12" fmla="*/ 876300 h 1000125"/>
              <a:gd name="connsiteX13" fmla="*/ 1743075 w 4486275"/>
              <a:gd name="connsiteY13" fmla="*/ 876300 h 1000125"/>
              <a:gd name="connsiteX14" fmla="*/ 1038225 w 4486275"/>
              <a:gd name="connsiteY14" fmla="*/ 885825 h 1000125"/>
              <a:gd name="connsiteX15" fmla="*/ 390525 w 4486275"/>
              <a:gd name="connsiteY15" fmla="*/ 914400 h 1000125"/>
              <a:gd name="connsiteX16" fmla="*/ 104775 w 4486275"/>
              <a:gd name="connsiteY16" fmla="*/ 933450 h 1000125"/>
              <a:gd name="connsiteX17" fmla="*/ 19050 w 4486275"/>
              <a:gd name="connsiteY17" fmla="*/ 962025 h 1000125"/>
              <a:gd name="connsiteX18" fmla="*/ 0 w 4486275"/>
              <a:gd name="connsiteY18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86275" h="1000125">
                <a:moveTo>
                  <a:pt x="0" y="0"/>
                </a:moveTo>
                <a:lnTo>
                  <a:pt x="304800" y="38100"/>
                </a:lnTo>
                <a:lnTo>
                  <a:pt x="1123950" y="57150"/>
                </a:lnTo>
                <a:lnTo>
                  <a:pt x="2181225" y="85725"/>
                </a:lnTo>
                <a:lnTo>
                  <a:pt x="3105150" y="66675"/>
                </a:lnTo>
                <a:lnTo>
                  <a:pt x="3590925" y="66675"/>
                </a:lnTo>
                <a:lnTo>
                  <a:pt x="4000500" y="47625"/>
                </a:lnTo>
                <a:lnTo>
                  <a:pt x="4343400" y="38100"/>
                </a:lnTo>
                <a:lnTo>
                  <a:pt x="4467225" y="38100"/>
                </a:lnTo>
                <a:lnTo>
                  <a:pt x="4486275" y="1000125"/>
                </a:lnTo>
                <a:lnTo>
                  <a:pt x="4305300" y="952500"/>
                </a:lnTo>
                <a:lnTo>
                  <a:pt x="3676650" y="904875"/>
                </a:lnTo>
                <a:lnTo>
                  <a:pt x="2724150" y="876300"/>
                </a:lnTo>
                <a:lnTo>
                  <a:pt x="1743075" y="876300"/>
                </a:lnTo>
                <a:lnTo>
                  <a:pt x="1038225" y="885825"/>
                </a:lnTo>
                <a:lnTo>
                  <a:pt x="390525" y="914400"/>
                </a:lnTo>
                <a:lnTo>
                  <a:pt x="104775" y="933450"/>
                </a:lnTo>
                <a:lnTo>
                  <a:pt x="19050" y="9620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9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632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Tipovi tropske kišne klime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Svjetlana\Documents\školska knjiga\ppt predlosci i slike\smanjene\021_6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73" y="1563637"/>
            <a:ext cx="4112686" cy="2714644"/>
          </a:xfrm>
          <a:prstGeom prst="rect">
            <a:avLst/>
          </a:prstGeom>
          <a:noFill/>
        </p:spPr>
      </p:pic>
      <p:pic>
        <p:nvPicPr>
          <p:cNvPr id="5" name="Picture 4" descr="mp_junglee.jpg (1600×120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029" y="1563637"/>
            <a:ext cx="3857652" cy="2893239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2834707" y="4083918"/>
            <a:ext cx="1664723" cy="5107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Savanska</a:t>
            </a:r>
            <a:endParaRPr lang="hr-HR" sz="20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02310"/>
            <a:ext cx="2525886" cy="1941190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4821377" y="4083918"/>
            <a:ext cx="1664723" cy="5107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Prašumska</a:t>
            </a:r>
            <a:endParaRPr lang="hr-HR" sz="20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2385" y="3219822"/>
            <a:ext cx="2416119" cy="18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7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Prašumska klima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563637"/>
            <a:ext cx="4032448" cy="314994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674127" y="1662520"/>
            <a:ext cx="1664723" cy="1180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Temperatura visoka cijele godine</a:t>
            </a:r>
            <a:endParaRPr lang="hr-HR" sz="2000" dirty="0"/>
          </a:p>
        </p:txBody>
      </p:sp>
      <p:sp>
        <p:nvSpPr>
          <p:cNvPr id="6" name="Pravokutnik 5"/>
          <p:cNvSpPr/>
          <p:nvPr/>
        </p:nvSpPr>
        <p:spPr>
          <a:xfrm>
            <a:off x="6805150" y="1522682"/>
            <a:ext cx="1664723" cy="1625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/>
              <a:t>Obilne</a:t>
            </a:r>
            <a:r>
              <a:rPr lang="it-IT" sz="2000" dirty="0"/>
              <a:t> </a:t>
            </a:r>
            <a:r>
              <a:rPr lang="it-IT" sz="2000" dirty="0" err="1"/>
              <a:t>padaline</a:t>
            </a:r>
            <a:r>
              <a:rPr lang="it-IT" sz="2000" dirty="0"/>
              <a:t> </a:t>
            </a:r>
            <a:r>
              <a:rPr lang="it-IT" sz="2000" dirty="0" err="1"/>
              <a:t>ravnomjerno</a:t>
            </a:r>
            <a:r>
              <a:rPr lang="it-IT" sz="2000" dirty="0"/>
              <a:t> </a:t>
            </a:r>
            <a:r>
              <a:rPr lang="it-IT" sz="2000" dirty="0" err="1"/>
              <a:t>raspoređene</a:t>
            </a:r>
            <a:r>
              <a:rPr lang="it-IT" sz="2000" dirty="0"/>
              <a:t> </a:t>
            </a:r>
            <a:r>
              <a:rPr lang="it-IT" sz="2000" dirty="0" err="1"/>
              <a:t>cijele</a:t>
            </a:r>
            <a:r>
              <a:rPr lang="it-IT" sz="2000" dirty="0"/>
              <a:t> godine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6805149" y="3557501"/>
            <a:ext cx="1664723" cy="814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Nema sušnog razdoblja</a:t>
            </a:r>
            <a:endParaRPr lang="hr-HR" sz="2000" dirty="0"/>
          </a:p>
        </p:txBody>
      </p:sp>
      <p:sp>
        <p:nvSpPr>
          <p:cNvPr id="9" name="Pravokutnik 8"/>
          <p:cNvSpPr/>
          <p:nvPr/>
        </p:nvSpPr>
        <p:spPr>
          <a:xfrm>
            <a:off x="674125" y="3818242"/>
            <a:ext cx="1664723" cy="10577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Prosječna godišnja količina padalina – 2500 mm</a:t>
            </a:r>
            <a:endParaRPr lang="hr-HR" sz="1600" dirty="0"/>
          </a:p>
        </p:txBody>
      </p:sp>
      <p:pic>
        <p:nvPicPr>
          <p:cNvPr id="8" name="Picture 2" descr="C:\Users\Svjetlana\AppData\Local\Microsoft\Windows\Temporary Internet Files\Content.IE5\DVQQLOO9\MM90017398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075" y="3228431"/>
            <a:ext cx="1928826" cy="1431551"/>
          </a:xfrm>
          <a:prstGeom prst="rect">
            <a:avLst/>
          </a:prstGeom>
          <a:noFill/>
        </p:spPr>
      </p:pic>
      <p:sp>
        <p:nvSpPr>
          <p:cNvPr id="10" name="Pravokutnik 9"/>
          <p:cNvSpPr/>
          <p:nvPr/>
        </p:nvSpPr>
        <p:spPr>
          <a:xfrm rot="5400000">
            <a:off x="4334694" y="534245"/>
            <a:ext cx="330595" cy="3312368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3518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Prašumska klima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109838"/>
          </a:xfrm>
        </p:spPr>
        <p:txBody>
          <a:bodyPr/>
          <a:lstStyle/>
          <a:p>
            <a:r>
              <a:rPr lang="hr-HR" dirty="0" smtClean="0"/>
              <a:t>Tropska kišna šuma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95686"/>
            <a:ext cx="8363272" cy="273544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7022077" y="1128167"/>
            <a:ext cx="1664723" cy="814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„pluća svijeta”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287606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551</Words>
  <Application>Microsoft Office PowerPoint</Application>
  <PresentationFormat>On-screen Show (16:9)</PresentationFormat>
  <Paragraphs>124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Raznolikost klime na Zemlji</vt:lpstr>
      <vt:lpstr>Rastu li ove kulture u vašem vrtu?</vt:lpstr>
      <vt:lpstr>Klimatski dijagram</vt:lpstr>
      <vt:lpstr>Slide 4</vt:lpstr>
      <vt:lpstr>Klimatski razredi i biljna područja na Zemlji</vt:lpstr>
      <vt:lpstr>Tropske kišne klime</vt:lpstr>
      <vt:lpstr>Tipovi tropske kišne klime</vt:lpstr>
      <vt:lpstr>Prašumska klima</vt:lpstr>
      <vt:lpstr> Prašumska klima</vt:lpstr>
      <vt:lpstr>Savanska klima</vt:lpstr>
      <vt:lpstr>Savanska klima</vt:lpstr>
      <vt:lpstr>Umjereno tople kišne klime</vt:lpstr>
      <vt:lpstr>Umjereno tople kišne klime</vt:lpstr>
      <vt:lpstr>Tipovi umjereno tople kišne klime</vt:lpstr>
      <vt:lpstr>Sredozemna klima</vt:lpstr>
      <vt:lpstr>Sredozemna klima</vt:lpstr>
      <vt:lpstr>Umjereno topla vlažna klima</vt:lpstr>
      <vt:lpstr>Umjereno topla vlažna klima</vt:lpstr>
      <vt:lpstr>Ponavljanje</vt:lpstr>
      <vt:lpstr>Ponavljanje</vt:lpstr>
      <vt:lpstr>Ponavljanje</vt:lpstr>
      <vt:lpstr>Uz koju vrstu klime se vežu prikazana obilježja?</vt:lpstr>
      <vt:lpstr>Ponavljanje</vt:lpstr>
      <vt:lpstr>Ponavljanje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27</cp:revision>
  <dcterms:created xsi:type="dcterms:W3CDTF">2019-03-27T12:00:31Z</dcterms:created>
  <dcterms:modified xsi:type="dcterms:W3CDTF">2019-09-19T12:52:19Z</dcterms:modified>
</cp:coreProperties>
</file>